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notesMasterIdLst>
    <p:notesMasterId r:id="rId26"/>
  </p:notesMasterIdLst>
  <p:sldIdLst>
    <p:sldId id="256" r:id="rId2"/>
    <p:sldId id="272" r:id="rId3"/>
    <p:sldId id="266" r:id="rId4"/>
    <p:sldId id="275" r:id="rId5"/>
    <p:sldId id="261" r:id="rId6"/>
    <p:sldId id="264" r:id="rId7"/>
    <p:sldId id="270" r:id="rId8"/>
    <p:sldId id="263" r:id="rId9"/>
    <p:sldId id="285" r:id="rId10"/>
    <p:sldId id="286" r:id="rId11"/>
    <p:sldId id="265" r:id="rId12"/>
    <p:sldId id="260" r:id="rId13"/>
    <p:sldId id="259" r:id="rId14"/>
    <p:sldId id="268" r:id="rId15"/>
    <p:sldId id="273" r:id="rId16"/>
    <p:sldId id="274" r:id="rId17"/>
    <p:sldId id="276" r:id="rId18"/>
    <p:sldId id="278" r:id="rId19"/>
    <p:sldId id="277" r:id="rId20"/>
    <p:sldId id="283" r:id="rId21"/>
    <p:sldId id="282" r:id="rId22"/>
    <p:sldId id="279" r:id="rId23"/>
    <p:sldId id="280" r:id="rId24"/>
    <p:sldId id="27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burke.yoga@gmail.com" initials="d" lastIdx="2" clrIdx="0">
    <p:extLst>
      <p:ext uri="{19B8F6BF-5375-455C-9EA6-DF929625EA0E}">
        <p15:presenceInfo xmlns:p15="http://schemas.microsoft.com/office/powerpoint/2012/main" userId="e1e303083851da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6" d="100"/>
          <a:sy n="116" d="100"/>
        </p:scale>
        <p:origin x="102" y="24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6CFCA-17F6-4F83-B9BB-6A86D3479C5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8BBBAAB-2F25-44D5-BC4C-67668FACA8DF}">
      <dgm:prSet/>
      <dgm:spPr/>
      <dgm:t>
        <a:bodyPr/>
        <a:lstStyle/>
        <a:p>
          <a:pPr>
            <a:defRPr cap="all"/>
          </a:pPr>
          <a:r>
            <a:rPr lang="en-US"/>
            <a:t>Net zero energy usage</a:t>
          </a:r>
        </a:p>
      </dgm:t>
    </dgm:pt>
    <dgm:pt modelId="{2A2CD7DF-3562-42F8-93AA-4612E4B7D6DC}" type="parTrans" cxnId="{68E6792C-B1E5-4FA1-80AF-BFDDDDFF2AA5}">
      <dgm:prSet/>
      <dgm:spPr/>
      <dgm:t>
        <a:bodyPr/>
        <a:lstStyle/>
        <a:p>
          <a:endParaRPr lang="en-US"/>
        </a:p>
      </dgm:t>
    </dgm:pt>
    <dgm:pt modelId="{25C3DB47-819A-487A-8E26-3759DC9DD3BC}" type="sibTrans" cxnId="{68E6792C-B1E5-4FA1-80AF-BFDDDDFF2AA5}">
      <dgm:prSet/>
      <dgm:spPr/>
      <dgm:t>
        <a:bodyPr/>
        <a:lstStyle/>
        <a:p>
          <a:endParaRPr lang="en-US"/>
        </a:p>
      </dgm:t>
    </dgm:pt>
    <dgm:pt modelId="{88EC9E92-BFC1-4F59-9A28-17C3FCF025A3}">
      <dgm:prSet/>
      <dgm:spPr/>
      <dgm:t>
        <a:bodyPr/>
        <a:lstStyle/>
        <a:p>
          <a:pPr>
            <a:defRPr cap="all"/>
          </a:pPr>
          <a:r>
            <a:rPr lang="en-US"/>
            <a:t>Zero Carbon footprint</a:t>
          </a:r>
        </a:p>
      </dgm:t>
    </dgm:pt>
    <dgm:pt modelId="{2A26FCCE-7F2C-4403-B647-8004BBF915A2}" type="parTrans" cxnId="{92D97A20-5688-4745-B910-A87C8B58014C}">
      <dgm:prSet/>
      <dgm:spPr/>
      <dgm:t>
        <a:bodyPr/>
        <a:lstStyle/>
        <a:p>
          <a:endParaRPr lang="en-US"/>
        </a:p>
      </dgm:t>
    </dgm:pt>
    <dgm:pt modelId="{C946396C-E8C4-42AE-8048-BF2F053207F5}" type="sibTrans" cxnId="{92D97A20-5688-4745-B910-A87C8B58014C}">
      <dgm:prSet/>
      <dgm:spPr/>
      <dgm:t>
        <a:bodyPr/>
        <a:lstStyle/>
        <a:p>
          <a:endParaRPr lang="en-US"/>
        </a:p>
      </dgm:t>
    </dgm:pt>
    <dgm:pt modelId="{9981C65F-CF23-46B3-B757-72D340003719}">
      <dgm:prSet/>
      <dgm:spPr/>
      <dgm:t>
        <a:bodyPr/>
        <a:lstStyle/>
        <a:p>
          <a:pPr>
            <a:defRPr cap="all"/>
          </a:pPr>
          <a:r>
            <a:rPr lang="en-US"/>
            <a:t>Minimize waste in Construction </a:t>
          </a:r>
        </a:p>
      </dgm:t>
    </dgm:pt>
    <dgm:pt modelId="{B820BF0A-E4CD-4E45-9AE9-A8FC53DFF3C5}" type="parTrans" cxnId="{5A5B1332-714C-46A2-A9E9-42977ABA6960}">
      <dgm:prSet/>
      <dgm:spPr/>
      <dgm:t>
        <a:bodyPr/>
        <a:lstStyle/>
        <a:p>
          <a:endParaRPr lang="en-US"/>
        </a:p>
      </dgm:t>
    </dgm:pt>
    <dgm:pt modelId="{CF56A37E-2E5B-4EA7-BCDF-F622665A72DC}" type="sibTrans" cxnId="{5A5B1332-714C-46A2-A9E9-42977ABA6960}">
      <dgm:prSet/>
      <dgm:spPr/>
      <dgm:t>
        <a:bodyPr/>
        <a:lstStyle/>
        <a:p>
          <a:endParaRPr lang="en-US"/>
        </a:p>
      </dgm:t>
    </dgm:pt>
    <dgm:pt modelId="{A3F61198-A978-49B2-A341-CEB2214C29D9}" type="pres">
      <dgm:prSet presAssocID="{E1F6CFCA-17F6-4F83-B9BB-6A86D3479C55}" presName="root" presStyleCnt="0">
        <dgm:presLayoutVars>
          <dgm:dir/>
          <dgm:resizeHandles val="exact"/>
        </dgm:presLayoutVars>
      </dgm:prSet>
      <dgm:spPr/>
    </dgm:pt>
    <dgm:pt modelId="{E7C39E82-404D-4934-96F8-0087069FC720}" type="pres">
      <dgm:prSet presAssocID="{98BBBAAB-2F25-44D5-BC4C-67668FACA8DF}" presName="compNode" presStyleCnt="0"/>
      <dgm:spPr/>
    </dgm:pt>
    <dgm:pt modelId="{95DF3AD6-9649-4528-9CC4-2917F021B727}" type="pres">
      <dgm:prSet presAssocID="{98BBBAAB-2F25-44D5-BC4C-67668FACA8DF}" presName="iconBgRect" presStyleLbl="bgShp" presStyleIdx="0" presStyleCnt="3"/>
      <dgm:spPr/>
    </dgm:pt>
    <dgm:pt modelId="{58DAB50A-5A41-45EA-B97F-F9B78646E9A1}" type="pres">
      <dgm:prSet presAssocID="{98BBBAAB-2F25-44D5-BC4C-67668FACA8D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7F9117BE-865B-4885-A91E-9B0FD55A6880}" type="pres">
      <dgm:prSet presAssocID="{98BBBAAB-2F25-44D5-BC4C-67668FACA8DF}" presName="spaceRect" presStyleCnt="0"/>
      <dgm:spPr/>
    </dgm:pt>
    <dgm:pt modelId="{AAE44816-2A06-4E08-BBF1-CDF5DA8C3555}" type="pres">
      <dgm:prSet presAssocID="{98BBBAAB-2F25-44D5-BC4C-67668FACA8DF}" presName="textRect" presStyleLbl="revTx" presStyleIdx="0" presStyleCnt="3">
        <dgm:presLayoutVars>
          <dgm:chMax val="1"/>
          <dgm:chPref val="1"/>
        </dgm:presLayoutVars>
      </dgm:prSet>
      <dgm:spPr/>
    </dgm:pt>
    <dgm:pt modelId="{00E2BFBC-75E9-4236-A34C-F064A40E26DD}" type="pres">
      <dgm:prSet presAssocID="{25C3DB47-819A-487A-8E26-3759DC9DD3BC}" presName="sibTrans" presStyleCnt="0"/>
      <dgm:spPr/>
    </dgm:pt>
    <dgm:pt modelId="{DACDBD68-BEB9-478E-862F-4466D29200A3}" type="pres">
      <dgm:prSet presAssocID="{88EC9E92-BFC1-4F59-9A28-17C3FCF025A3}" presName="compNode" presStyleCnt="0"/>
      <dgm:spPr/>
    </dgm:pt>
    <dgm:pt modelId="{8DE53B74-1DF2-4146-9D67-266DE3471E3D}" type="pres">
      <dgm:prSet presAssocID="{88EC9E92-BFC1-4F59-9A28-17C3FCF025A3}" presName="iconBgRect" presStyleLbl="bgShp" presStyleIdx="1" presStyleCnt="3"/>
      <dgm:spPr/>
    </dgm:pt>
    <dgm:pt modelId="{C94B644F-8BEC-4FD7-8A58-07B4A4FA81E9}" type="pres">
      <dgm:prSet presAssocID="{88EC9E92-BFC1-4F59-9A28-17C3FCF025A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otprint"/>
        </a:ext>
      </dgm:extLst>
    </dgm:pt>
    <dgm:pt modelId="{A50F9151-D529-4FA4-911B-E54DB238AC0D}" type="pres">
      <dgm:prSet presAssocID="{88EC9E92-BFC1-4F59-9A28-17C3FCF025A3}" presName="spaceRect" presStyleCnt="0"/>
      <dgm:spPr/>
    </dgm:pt>
    <dgm:pt modelId="{4492494E-2D99-48F9-8D19-BE7659A2E557}" type="pres">
      <dgm:prSet presAssocID="{88EC9E92-BFC1-4F59-9A28-17C3FCF025A3}" presName="textRect" presStyleLbl="revTx" presStyleIdx="1" presStyleCnt="3">
        <dgm:presLayoutVars>
          <dgm:chMax val="1"/>
          <dgm:chPref val="1"/>
        </dgm:presLayoutVars>
      </dgm:prSet>
      <dgm:spPr/>
    </dgm:pt>
    <dgm:pt modelId="{C9ED3F0C-B02F-4144-9CB9-CC0C0E4F775D}" type="pres">
      <dgm:prSet presAssocID="{C946396C-E8C4-42AE-8048-BF2F053207F5}" presName="sibTrans" presStyleCnt="0"/>
      <dgm:spPr/>
    </dgm:pt>
    <dgm:pt modelId="{DA093353-B595-49D2-92CE-9ADA004943C7}" type="pres">
      <dgm:prSet presAssocID="{9981C65F-CF23-46B3-B757-72D340003719}" presName="compNode" presStyleCnt="0"/>
      <dgm:spPr/>
    </dgm:pt>
    <dgm:pt modelId="{E963BD60-96BB-484D-BD5D-318E7463F0DC}" type="pres">
      <dgm:prSet presAssocID="{9981C65F-CF23-46B3-B757-72D340003719}" presName="iconBgRect" presStyleLbl="bgShp" presStyleIdx="2" presStyleCnt="3"/>
      <dgm:spPr/>
    </dgm:pt>
    <dgm:pt modelId="{FD8B9E73-D6F8-4A2D-9844-A623CD3D3620}" type="pres">
      <dgm:prSet presAssocID="{9981C65F-CF23-46B3-B757-72D34000371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ump truck"/>
        </a:ext>
      </dgm:extLst>
    </dgm:pt>
    <dgm:pt modelId="{1183480A-718F-4CDD-AC71-6CF74AC5B25F}" type="pres">
      <dgm:prSet presAssocID="{9981C65F-CF23-46B3-B757-72D340003719}" presName="spaceRect" presStyleCnt="0"/>
      <dgm:spPr/>
    </dgm:pt>
    <dgm:pt modelId="{CFA79138-316D-4E4A-825C-F360E0AAC4E5}" type="pres">
      <dgm:prSet presAssocID="{9981C65F-CF23-46B3-B757-72D340003719}" presName="textRect" presStyleLbl="revTx" presStyleIdx="2" presStyleCnt="3">
        <dgm:presLayoutVars>
          <dgm:chMax val="1"/>
          <dgm:chPref val="1"/>
        </dgm:presLayoutVars>
      </dgm:prSet>
      <dgm:spPr/>
    </dgm:pt>
  </dgm:ptLst>
  <dgm:cxnLst>
    <dgm:cxn modelId="{92D97A20-5688-4745-B910-A87C8B58014C}" srcId="{E1F6CFCA-17F6-4F83-B9BB-6A86D3479C55}" destId="{88EC9E92-BFC1-4F59-9A28-17C3FCF025A3}" srcOrd="1" destOrd="0" parTransId="{2A26FCCE-7F2C-4403-B647-8004BBF915A2}" sibTransId="{C946396C-E8C4-42AE-8048-BF2F053207F5}"/>
    <dgm:cxn modelId="{68E6792C-B1E5-4FA1-80AF-BFDDDDFF2AA5}" srcId="{E1F6CFCA-17F6-4F83-B9BB-6A86D3479C55}" destId="{98BBBAAB-2F25-44D5-BC4C-67668FACA8DF}" srcOrd="0" destOrd="0" parTransId="{2A2CD7DF-3562-42F8-93AA-4612E4B7D6DC}" sibTransId="{25C3DB47-819A-487A-8E26-3759DC9DD3BC}"/>
    <dgm:cxn modelId="{5A5B1332-714C-46A2-A9E9-42977ABA6960}" srcId="{E1F6CFCA-17F6-4F83-B9BB-6A86D3479C55}" destId="{9981C65F-CF23-46B3-B757-72D340003719}" srcOrd="2" destOrd="0" parTransId="{B820BF0A-E4CD-4E45-9AE9-A8FC53DFF3C5}" sibTransId="{CF56A37E-2E5B-4EA7-BCDF-F622665A72DC}"/>
    <dgm:cxn modelId="{54F96A34-C7B4-4286-8E6D-C0E3678AF78C}" type="presOf" srcId="{88EC9E92-BFC1-4F59-9A28-17C3FCF025A3}" destId="{4492494E-2D99-48F9-8D19-BE7659A2E557}" srcOrd="0" destOrd="0" presId="urn:microsoft.com/office/officeart/2018/5/layout/IconCircleLabelList"/>
    <dgm:cxn modelId="{E2E9DC7F-ED20-4946-A4FA-13E1E7AC4876}" type="presOf" srcId="{98BBBAAB-2F25-44D5-BC4C-67668FACA8DF}" destId="{AAE44816-2A06-4E08-BBF1-CDF5DA8C3555}" srcOrd="0" destOrd="0" presId="urn:microsoft.com/office/officeart/2018/5/layout/IconCircleLabelList"/>
    <dgm:cxn modelId="{7A762BC8-23EE-4ABE-99FA-A7DD87C4E9BD}" type="presOf" srcId="{9981C65F-CF23-46B3-B757-72D340003719}" destId="{CFA79138-316D-4E4A-825C-F360E0AAC4E5}" srcOrd="0" destOrd="0" presId="urn:microsoft.com/office/officeart/2018/5/layout/IconCircleLabelList"/>
    <dgm:cxn modelId="{66A7D5EF-4AC7-4D76-AAD9-FBDAD431B500}" type="presOf" srcId="{E1F6CFCA-17F6-4F83-B9BB-6A86D3479C55}" destId="{A3F61198-A978-49B2-A341-CEB2214C29D9}" srcOrd="0" destOrd="0" presId="urn:microsoft.com/office/officeart/2018/5/layout/IconCircleLabelList"/>
    <dgm:cxn modelId="{531587E2-CB16-4507-9BC9-E79015A6E2D6}" type="presParOf" srcId="{A3F61198-A978-49B2-A341-CEB2214C29D9}" destId="{E7C39E82-404D-4934-96F8-0087069FC720}" srcOrd="0" destOrd="0" presId="urn:microsoft.com/office/officeart/2018/5/layout/IconCircleLabelList"/>
    <dgm:cxn modelId="{6A1B4AB2-93A0-4586-BD30-75A238B3C1F1}" type="presParOf" srcId="{E7C39E82-404D-4934-96F8-0087069FC720}" destId="{95DF3AD6-9649-4528-9CC4-2917F021B727}" srcOrd="0" destOrd="0" presId="urn:microsoft.com/office/officeart/2018/5/layout/IconCircleLabelList"/>
    <dgm:cxn modelId="{41918110-74AE-4A9F-8537-D35A651002D4}" type="presParOf" srcId="{E7C39E82-404D-4934-96F8-0087069FC720}" destId="{58DAB50A-5A41-45EA-B97F-F9B78646E9A1}" srcOrd="1" destOrd="0" presId="urn:microsoft.com/office/officeart/2018/5/layout/IconCircleLabelList"/>
    <dgm:cxn modelId="{7BC730A6-D74D-4BF5-B56E-785AB11F52F0}" type="presParOf" srcId="{E7C39E82-404D-4934-96F8-0087069FC720}" destId="{7F9117BE-865B-4885-A91E-9B0FD55A6880}" srcOrd="2" destOrd="0" presId="urn:microsoft.com/office/officeart/2018/5/layout/IconCircleLabelList"/>
    <dgm:cxn modelId="{3B7C5682-C23F-4BAF-B757-B59B8C5FDF54}" type="presParOf" srcId="{E7C39E82-404D-4934-96F8-0087069FC720}" destId="{AAE44816-2A06-4E08-BBF1-CDF5DA8C3555}" srcOrd="3" destOrd="0" presId="urn:microsoft.com/office/officeart/2018/5/layout/IconCircleLabelList"/>
    <dgm:cxn modelId="{E5E145CC-4388-4B5B-B85F-F9FD995ACC4E}" type="presParOf" srcId="{A3F61198-A978-49B2-A341-CEB2214C29D9}" destId="{00E2BFBC-75E9-4236-A34C-F064A40E26DD}" srcOrd="1" destOrd="0" presId="urn:microsoft.com/office/officeart/2018/5/layout/IconCircleLabelList"/>
    <dgm:cxn modelId="{C230D6B9-2655-46CE-8EFD-DE7B8CE1FBC2}" type="presParOf" srcId="{A3F61198-A978-49B2-A341-CEB2214C29D9}" destId="{DACDBD68-BEB9-478E-862F-4466D29200A3}" srcOrd="2" destOrd="0" presId="urn:microsoft.com/office/officeart/2018/5/layout/IconCircleLabelList"/>
    <dgm:cxn modelId="{90E5B6E1-9425-47D5-84FD-412BEC87D059}" type="presParOf" srcId="{DACDBD68-BEB9-478E-862F-4466D29200A3}" destId="{8DE53B74-1DF2-4146-9D67-266DE3471E3D}" srcOrd="0" destOrd="0" presId="urn:microsoft.com/office/officeart/2018/5/layout/IconCircleLabelList"/>
    <dgm:cxn modelId="{D7C0EE82-A954-4E49-9B29-683887A01FB0}" type="presParOf" srcId="{DACDBD68-BEB9-478E-862F-4466D29200A3}" destId="{C94B644F-8BEC-4FD7-8A58-07B4A4FA81E9}" srcOrd="1" destOrd="0" presId="urn:microsoft.com/office/officeart/2018/5/layout/IconCircleLabelList"/>
    <dgm:cxn modelId="{59817181-7354-4C2A-95B6-F25F045F4C14}" type="presParOf" srcId="{DACDBD68-BEB9-478E-862F-4466D29200A3}" destId="{A50F9151-D529-4FA4-911B-E54DB238AC0D}" srcOrd="2" destOrd="0" presId="urn:microsoft.com/office/officeart/2018/5/layout/IconCircleLabelList"/>
    <dgm:cxn modelId="{D8062B93-1C58-424A-A27B-85DE596F0827}" type="presParOf" srcId="{DACDBD68-BEB9-478E-862F-4466D29200A3}" destId="{4492494E-2D99-48F9-8D19-BE7659A2E557}" srcOrd="3" destOrd="0" presId="urn:microsoft.com/office/officeart/2018/5/layout/IconCircleLabelList"/>
    <dgm:cxn modelId="{50774FF6-6225-455E-858F-BD015D30FAEF}" type="presParOf" srcId="{A3F61198-A978-49B2-A341-CEB2214C29D9}" destId="{C9ED3F0C-B02F-4144-9CB9-CC0C0E4F775D}" srcOrd="3" destOrd="0" presId="urn:microsoft.com/office/officeart/2018/5/layout/IconCircleLabelList"/>
    <dgm:cxn modelId="{451C098C-A2F5-4C6C-B46C-22A4C53C2015}" type="presParOf" srcId="{A3F61198-A978-49B2-A341-CEB2214C29D9}" destId="{DA093353-B595-49D2-92CE-9ADA004943C7}" srcOrd="4" destOrd="0" presId="urn:microsoft.com/office/officeart/2018/5/layout/IconCircleLabelList"/>
    <dgm:cxn modelId="{E314D16F-C15B-4BFF-8320-170FBFD470C7}" type="presParOf" srcId="{DA093353-B595-49D2-92CE-9ADA004943C7}" destId="{E963BD60-96BB-484D-BD5D-318E7463F0DC}" srcOrd="0" destOrd="0" presId="urn:microsoft.com/office/officeart/2018/5/layout/IconCircleLabelList"/>
    <dgm:cxn modelId="{13A11B56-1987-45BA-BD6A-7DA3D571EB87}" type="presParOf" srcId="{DA093353-B595-49D2-92CE-9ADA004943C7}" destId="{FD8B9E73-D6F8-4A2D-9844-A623CD3D3620}" srcOrd="1" destOrd="0" presId="urn:microsoft.com/office/officeart/2018/5/layout/IconCircleLabelList"/>
    <dgm:cxn modelId="{CA8CF8ED-B615-4FCE-AA29-9D646DA69049}" type="presParOf" srcId="{DA093353-B595-49D2-92CE-9ADA004943C7}" destId="{1183480A-718F-4CDD-AC71-6CF74AC5B25F}" srcOrd="2" destOrd="0" presId="urn:microsoft.com/office/officeart/2018/5/layout/IconCircleLabelList"/>
    <dgm:cxn modelId="{407B838D-BD38-4771-888B-FCBD3E9DE9AB}" type="presParOf" srcId="{DA093353-B595-49D2-92CE-9ADA004943C7}" destId="{CFA79138-316D-4E4A-825C-F360E0AAC4E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C92B2F-F044-4CFF-A5D8-2E8A235E2CD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F84419D-B3FB-47F7-ABBB-33202B30ED02}">
      <dgm:prSet/>
      <dgm:spPr/>
      <dgm:t>
        <a:bodyPr/>
        <a:lstStyle/>
        <a:p>
          <a:pPr algn="r"/>
          <a:r>
            <a:rPr lang="en-US" dirty="0"/>
            <a:t>Finding a property was the biggest obstacle. We wanted a crummy house on a beautiful property with enough land for a large organic garden.</a:t>
          </a:r>
        </a:p>
      </dgm:t>
    </dgm:pt>
    <dgm:pt modelId="{3749DD53-59FC-4DB8-BA34-502A9D035140}" type="parTrans" cxnId="{E50F9489-2C1A-4236-B2BB-25ECCEC01000}">
      <dgm:prSet/>
      <dgm:spPr/>
      <dgm:t>
        <a:bodyPr/>
        <a:lstStyle/>
        <a:p>
          <a:endParaRPr lang="en-US"/>
        </a:p>
      </dgm:t>
    </dgm:pt>
    <dgm:pt modelId="{AE42FCED-5082-464B-B5FA-E2EC966259D6}" type="sibTrans" cxnId="{E50F9489-2C1A-4236-B2BB-25ECCEC01000}">
      <dgm:prSet/>
      <dgm:spPr/>
      <dgm:t>
        <a:bodyPr/>
        <a:lstStyle/>
        <a:p>
          <a:endParaRPr lang="en-US"/>
        </a:p>
      </dgm:t>
    </dgm:pt>
    <dgm:pt modelId="{98FC9D84-2195-45BB-B59C-57B314AE8BA4}">
      <dgm:prSet/>
      <dgm:spPr/>
      <dgm:t>
        <a:bodyPr/>
        <a:lstStyle/>
        <a:p>
          <a:r>
            <a:rPr lang="en-US"/>
            <a:t>Finding the right Prefab Passive House companies.</a:t>
          </a:r>
        </a:p>
      </dgm:t>
    </dgm:pt>
    <dgm:pt modelId="{24827E08-B4AB-4894-8954-4F66B6965AFF}" type="parTrans" cxnId="{7DDAB242-84F5-47FB-8549-06104AFCAE23}">
      <dgm:prSet/>
      <dgm:spPr/>
      <dgm:t>
        <a:bodyPr/>
        <a:lstStyle/>
        <a:p>
          <a:endParaRPr lang="en-US"/>
        </a:p>
      </dgm:t>
    </dgm:pt>
    <dgm:pt modelId="{BA7D8018-078B-4F5C-B028-35ABBD67A000}" type="sibTrans" cxnId="{7DDAB242-84F5-47FB-8549-06104AFCAE23}">
      <dgm:prSet/>
      <dgm:spPr/>
      <dgm:t>
        <a:bodyPr/>
        <a:lstStyle/>
        <a:p>
          <a:endParaRPr lang="en-US"/>
        </a:p>
      </dgm:t>
    </dgm:pt>
    <dgm:pt modelId="{0D229E74-C4A7-4F07-B15C-8D8CDC34BDC2}">
      <dgm:prSet/>
      <dgm:spPr/>
      <dgm:t>
        <a:bodyPr/>
        <a:lstStyle/>
        <a:p>
          <a:r>
            <a:rPr lang="en-US" dirty="0"/>
            <a:t>Obtaining a variance with the town so that we can live in the old dwelling while we build the new Passive House.</a:t>
          </a:r>
        </a:p>
      </dgm:t>
    </dgm:pt>
    <dgm:pt modelId="{03B96A2D-DEB0-4555-8DA5-7C6986B09C57}" type="parTrans" cxnId="{A19E1593-EF17-4EE9-8334-E8C5C971FF71}">
      <dgm:prSet/>
      <dgm:spPr/>
      <dgm:t>
        <a:bodyPr/>
        <a:lstStyle/>
        <a:p>
          <a:endParaRPr lang="en-US"/>
        </a:p>
      </dgm:t>
    </dgm:pt>
    <dgm:pt modelId="{4E6E55E2-CABA-44B2-9C60-B25267BD4F12}" type="sibTrans" cxnId="{A19E1593-EF17-4EE9-8334-E8C5C971FF71}">
      <dgm:prSet/>
      <dgm:spPr/>
      <dgm:t>
        <a:bodyPr/>
        <a:lstStyle/>
        <a:p>
          <a:endParaRPr lang="en-US"/>
        </a:p>
      </dgm:t>
    </dgm:pt>
    <dgm:pt modelId="{EE737EEF-08A1-4302-AD98-15FB1BFD2EA9}">
      <dgm:prSet/>
      <dgm:spPr/>
      <dgm:t>
        <a:bodyPr/>
        <a:lstStyle/>
        <a:p>
          <a:r>
            <a:rPr lang="en-US"/>
            <a:t>We have yet to see how easy Middletown will be for this project as we are only about to submit the blueprints, survey and site plan</a:t>
          </a:r>
        </a:p>
      </dgm:t>
    </dgm:pt>
    <dgm:pt modelId="{000D6CCD-BB7F-42DC-A468-0619634F7CD7}" type="parTrans" cxnId="{44789CA1-908F-4550-ABD0-F00651BF356D}">
      <dgm:prSet/>
      <dgm:spPr/>
      <dgm:t>
        <a:bodyPr/>
        <a:lstStyle/>
        <a:p>
          <a:endParaRPr lang="en-US"/>
        </a:p>
      </dgm:t>
    </dgm:pt>
    <dgm:pt modelId="{F3037E93-346F-4274-B870-A4B751BAD0E6}" type="sibTrans" cxnId="{44789CA1-908F-4550-ABD0-F00651BF356D}">
      <dgm:prSet/>
      <dgm:spPr/>
      <dgm:t>
        <a:bodyPr/>
        <a:lstStyle/>
        <a:p>
          <a:endParaRPr lang="en-US"/>
        </a:p>
      </dgm:t>
    </dgm:pt>
    <dgm:pt modelId="{C49C3DBD-A215-4822-B229-F5639E6BCEE2}" type="pres">
      <dgm:prSet presAssocID="{EAC92B2F-F044-4CFF-A5D8-2E8A235E2CD2}" presName="linear" presStyleCnt="0">
        <dgm:presLayoutVars>
          <dgm:animLvl val="lvl"/>
          <dgm:resizeHandles val="exact"/>
        </dgm:presLayoutVars>
      </dgm:prSet>
      <dgm:spPr/>
    </dgm:pt>
    <dgm:pt modelId="{32911907-06B9-4F33-89AF-C42A9CCF2860}" type="pres">
      <dgm:prSet presAssocID="{4F84419D-B3FB-47F7-ABBB-33202B30ED02}" presName="parentText" presStyleLbl="node1" presStyleIdx="0" presStyleCnt="4">
        <dgm:presLayoutVars>
          <dgm:chMax val="0"/>
          <dgm:bulletEnabled val="1"/>
        </dgm:presLayoutVars>
      </dgm:prSet>
      <dgm:spPr/>
    </dgm:pt>
    <dgm:pt modelId="{FEF99926-9C54-4F2D-A1D9-EB6CFF581E00}" type="pres">
      <dgm:prSet presAssocID="{AE42FCED-5082-464B-B5FA-E2EC966259D6}" presName="spacer" presStyleCnt="0"/>
      <dgm:spPr/>
    </dgm:pt>
    <dgm:pt modelId="{CC9702D3-E1CC-48EE-8932-B7FDE4CD5C6A}" type="pres">
      <dgm:prSet presAssocID="{98FC9D84-2195-45BB-B59C-57B314AE8BA4}" presName="parentText" presStyleLbl="node1" presStyleIdx="1" presStyleCnt="4">
        <dgm:presLayoutVars>
          <dgm:chMax val="0"/>
          <dgm:bulletEnabled val="1"/>
        </dgm:presLayoutVars>
      </dgm:prSet>
      <dgm:spPr/>
    </dgm:pt>
    <dgm:pt modelId="{E9629F1D-DFFA-4E31-960D-47CC3D386FFE}" type="pres">
      <dgm:prSet presAssocID="{BA7D8018-078B-4F5C-B028-35ABBD67A000}" presName="spacer" presStyleCnt="0"/>
      <dgm:spPr/>
    </dgm:pt>
    <dgm:pt modelId="{D977E0C2-01F5-45BC-A853-D005EA392B1F}" type="pres">
      <dgm:prSet presAssocID="{0D229E74-C4A7-4F07-B15C-8D8CDC34BDC2}" presName="parentText" presStyleLbl="node1" presStyleIdx="2" presStyleCnt="4">
        <dgm:presLayoutVars>
          <dgm:chMax val="0"/>
          <dgm:bulletEnabled val="1"/>
        </dgm:presLayoutVars>
      </dgm:prSet>
      <dgm:spPr/>
    </dgm:pt>
    <dgm:pt modelId="{A5F1429D-13D0-43B3-943F-F9E1456BD4D7}" type="pres">
      <dgm:prSet presAssocID="{4E6E55E2-CABA-44B2-9C60-B25267BD4F12}" presName="spacer" presStyleCnt="0"/>
      <dgm:spPr/>
    </dgm:pt>
    <dgm:pt modelId="{EF3636DC-6EC4-4ECA-8403-DE428A83F4E7}" type="pres">
      <dgm:prSet presAssocID="{EE737EEF-08A1-4302-AD98-15FB1BFD2EA9}" presName="parentText" presStyleLbl="node1" presStyleIdx="3" presStyleCnt="4">
        <dgm:presLayoutVars>
          <dgm:chMax val="0"/>
          <dgm:bulletEnabled val="1"/>
        </dgm:presLayoutVars>
      </dgm:prSet>
      <dgm:spPr/>
    </dgm:pt>
  </dgm:ptLst>
  <dgm:cxnLst>
    <dgm:cxn modelId="{12545E05-906A-4B3D-89C5-B4F128FE7CAD}" type="presOf" srcId="{EE737EEF-08A1-4302-AD98-15FB1BFD2EA9}" destId="{EF3636DC-6EC4-4ECA-8403-DE428A83F4E7}" srcOrd="0" destOrd="0" presId="urn:microsoft.com/office/officeart/2005/8/layout/vList2"/>
    <dgm:cxn modelId="{92908918-14F3-43E9-B30D-DAFC5DC94DC0}" type="presOf" srcId="{4F84419D-B3FB-47F7-ABBB-33202B30ED02}" destId="{32911907-06B9-4F33-89AF-C42A9CCF2860}" srcOrd="0" destOrd="0" presId="urn:microsoft.com/office/officeart/2005/8/layout/vList2"/>
    <dgm:cxn modelId="{AE5D612C-07DF-4042-990C-0AC8E42B374B}" type="presOf" srcId="{98FC9D84-2195-45BB-B59C-57B314AE8BA4}" destId="{CC9702D3-E1CC-48EE-8932-B7FDE4CD5C6A}" srcOrd="0" destOrd="0" presId="urn:microsoft.com/office/officeart/2005/8/layout/vList2"/>
    <dgm:cxn modelId="{53207C5B-89C0-4661-9A24-4242F8D8791E}" type="presOf" srcId="{0D229E74-C4A7-4F07-B15C-8D8CDC34BDC2}" destId="{D977E0C2-01F5-45BC-A853-D005EA392B1F}" srcOrd="0" destOrd="0" presId="urn:microsoft.com/office/officeart/2005/8/layout/vList2"/>
    <dgm:cxn modelId="{7DDAB242-84F5-47FB-8549-06104AFCAE23}" srcId="{EAC92B2F-F044-4CFF-A5D8-2E8A235E2CD2}" destId="{98FC9D84-2195-45BB-B59C-57B314AE8BA4}" srcOrd="1" destOrd="0" parTransId="{24827E08-B4AB-4894-8954-4F66B6965AFF}" sibTransId="{BA7D8018-078B-4F5C-B028-35ABBD67A000}"/>
    <dgm:cxn modelId="{E50F9489-2C1A-4236-B2BB-25ECCEC01000}" srcId="{EAC92B2F-F044-4CFF-A5D8-2E8A235E2CD2}" destId="{4F84419D-B3FB-47F7-ABBB-33202B30ED02}" srcOrd="0" destOrd="0" parTransId="{3749DD53-59FC-4DB8-BA34-502A9D035140}" sibTransId="{AE42FCED-5082-464B-B5FA-E2EC966259D6}"/>
    <dgm:cxn modelId="{A19E1593-EF17-4EE9-8334-E8C5C971FF71}" srcId="{EAC92B2F-F044-4CFF-A5D8-2E8A235E2CD2}" destId="{0D229E74-C4A7-4F07-B15C-8D8CDC34BDC2}" srcOrd="2" destOrd="0" parTransId="{03B96A2D-DEB0-4555-8DA5-7C6986B09C57}" sibTransId="{4E6E55E2-CABA-44B2-9C60-B25267BD4F12}"/>
    <dgm:cxn modelId="{191F679B-8605-4510-9540-83BD1426057D}" type="presOf" srcId="{EAC92B2F-F044-4CFF-A5D8-2E8A235E2CD2}" destId="{C49C3DBD-A215-4822-B229-F5639E6BCEE2}" srcOrd="0" destOrd="0" presId="urn:microsoft.com/office/officeart/2005/8/layout/vList2"/>
    <dgm:cxn modelId="{44789CA1-908F-4550-ABD0-F00651BF356D}" srcId="{EAC92B2F-F044-4CFF-A5D8-2E8A235E2CD2}" destId="{EE737EEF-08A1-4302-AD98-15FB1BFD2EA9}" srcOrd="3" destOrd="0" parTransId="{000D6CCD-BB7F-42DC-A468-0619634F7CD7}" sibTransId="{F3037E93-346F-4274-B870-A4B751BAD0E6}"/>
    <dgm:cxn modelId="{B975F8DD-7A18-486E-A451-1EA50697B7F9}" type="presParOf" srcId="{C49C3DBD-A215-4822-B229-F5639E6BCEE2}" destId="{32911907-06B9-4F33-89AF-C42A9CCF2860}" srcOrd="0" destOrd="0" presId="urn:microsoft.com/office/officeart/2005/8/layout/vList2"/>
    <dgm:cxn modelId="{1A38BF25-ABA7-47D4-A752-57DA150E127E}" type="presParOf" srcId="{C49C3DBD-A215-4822-B229-F5639E6BCEE2}" destId="{FEF99926-9C54-4F2D-A1D9-EB6CFF581E00}" srcOrd="1" destOrd="0" presId="urn:microsoft.com/office/officeart/2005/8/layout/vList2"/>
    <dgm:cxn modelId="{9F738062-1B5C-4F75-8CC2-29721080452A}" type="presParOf" srcId="{C49C3DBD-A215-4822-B229-F5639E6BCEE2}" destId="{CC9702D3-E1CC-48EE-8932-B7FDE4CD5C6A}" srcOrd="2" destOrd="0" presId="urn:microsoft.com/office/officeart/2005/8/layout/vList2"/>
    <dgm:cxn modelId="{3096B8E5-FACF-44ED-A328-27F8ED508631}" type="presParOf" srcId="{C49C3DBD-A215-4822-B229-F5639E6BCEE2}" destId="{E9629F1D-DFFA-4E31-960D-47CC3D386FFE}" srcOrd="3" destOrd="0" presId="urn:microsoft.com/office/officeart/2005/8/layout/vList2"/>
    <dgm:cxn modelId="{43AE443A-085E-4E9D-9B5D-5CCB05776EF3}" type="presParOf" srcId="{C49C3DBD-A215-4822-B229-F5639E6BCEE2}" destId="{D977E0C2-01F5-45BC-A853-D005EA392B1F}" srcOrd="4" destOrd="0" presId="urn:microsoft.com/office/officeart/2005/8/layout/vList2"/>
    <dgm:cxn modelId="{C9EB2B5F-AC71-4F47-9EA9-493B7A414184}" type="presParOf" srcId="{C49C3DBD-A215-4822-B229-F5639E6BCEE2}" destId="{A5F1429D-13D0-43B3-943F-F9E1456BD4D7}" srcOrd="5" destOrd="0" presId="urn:microsoft.com/office/officeart/2005/8/layout/vList2"/>
    <dgm:cxn modelId="{C7C7A347-C766-4393-ADF0-8FB2E7F9AF11}" type="presParOf" srcId="{C49C3DBD-A215-4822-B229-F5639E6BCEE2}" destId="{EF3636DC-6EC4-4ECA-8403-DE428A83F4E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F3AD6-9649-4528-9CC4-2917F021B727}">
      <dsp:nvSpPr>
        <dsp:cNvPr id="0" name=""/>
        <dsp:cNvSpPr/>
      </dsp:nvSpPr>
      <dsp:spPr>
        <a:xfrm>
          <a:off x="563316" y="539241"/>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DAB50A-5A41-45EA-B97F-F9B78646E9A1}">
      <dsp:nvSpPr>
        <dsp:cNvPr id="0" name=""/>
        <dsp:cNvSpPr/>
      </dsp:nvSpPr>
      <dsp:spPr>
        <a:xfrm>
          <a:off x="936253" y="912178"/>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AE44816-2A06-4E08-BBF1-CDF5DA8C3555}">
      <dsp:nvSpPr>
        <dsp:cNvPr id="0" name=""/>
        <dsp:cNvSpPr/>
      </dsp:nvSpPr>
      <dsp:spPr>
        <a:xfrm>
          <a:off x="3910"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Net zero energy usage</a:t>
          </a:r>
        </a:p>
      </dsp:txBody>
      <dsp:txXfrm>
        <a:off x="3910" y="2834241"/>
        <a:ext cx="2868750" cy="720000"/>
      </dsp:txXfrm>
    </dsp:sp>
    <dsp:sp modelId="{8DE53B74-1DF2-4146-9D67-266DE3471E3D}">
      <dsp:nvSpPr>
        <dsp:cNvPr id="0" name=""/>
        <dsp:cNvSpPr/>
      </dsp:nvSpPr>
      <dsp:spPr>
        <a:xfrm>
          <a:off x="3934097" y="539241"/>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4B644F-8BEC-4FD7-8A58-07B4A4FA81E9}">
      <dsp:nvSpPr>
        <dsp:cNvPr id="0" name=""/>
        <dsp:cNvSpPr/>
      </dsp:nvSpPr>
      <dsp:spPr>
        <a:xfrm>
          <a:off x="4307035" y="912178"/>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492494E-2D99-48F9-8D19-BE7659A2E557}">
      <dsp:nvSpPr>
        <dsp:cNvPr id="0" name=""/>
        <dsp:cNvSpPr/>
      </dsp:nvSpPr>
      <dsp:spPr>
        <a:xfrm>
          <a:off x="3374691"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Zero Carbon footprint</a:t>
          </a:r>
        </a:p>
      </dsp:txBody>
      <dsp:txXfrm>
        <a:off x="3374691" y="2834241"/>
        <a:ext cx="2868750" cy="720000"/>
      </dsp:txXfrm>
    </dsp:sp>
    <dsp:sp modelId="{E963BD60-96BB-484D-BD5D-318E7463F0DC}">
      <dsp:nvSpPr>
        <dsp:cNvPr id="0" name=""/>
        <dsp:cNvSpPr/>
      </dsp:nvSpPr>
      <dsp:spPr>
        <a:xfrm>
          <a:off x="7304879" y="5392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B9E73-D6F8-4A2D-9844-A623CD3D3620}">
      <dsp:nvSpPr>
        <dsp:cNvPr id="0" name=""/>
        <dsp:cNvSpPr/>
      </dsp:nvSpPr>
      <dsp:spPr>
        <a:xfrm>
          <a:off x="7677816" y="912178"/>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FA79138-316D-4E4A-825C-F360E0AAC4E5}">
      <dsp:nvSpPr>
        <dsp:cNvPr id="0" name=""/>
        <dsp:cNvSpPr/>
      </dsp:nvSpPr>
      <dsp:spPr>
        <a:xfrm>
          <a:off x="6745472"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Minimize waste in Construction </a:t>
          </a:r>
        </a:p>
      </dsp:txBody>
      <dsp:txXfrm>
        <a:off x="6745472" y="2834241"/>
        <a:ext cx="286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11907-06B9-4F33-89AF-C42A9CCF2860}">
      <dsp:nvSpPr>
        <dsp:cNvPr id="0" name=""/>
        <dsp:cNvSpPr/>
      </dsp:nvSpPr>
      <dsp:spPr>
        <a:xfrm>
          <a:off x="0" y="78150"/>
          <a:ext cx="6628804" cy="11583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r" defTabSz="977900">
            <a:lnSpc>
              <a:spcPct val="90000"/>
            </a:lnSpc>
            <a:spcBef>
              <a:spcPct val="0"/>
            </a:spcBef>
            <a:spcAft>
              <a:spcPct val="35000"/>
            </a:spcAft>
            <a:buNone/>
          </a:pPr>
          <a:r>
            <a:rPr lang="en-US" sz="2200" kern="1200" dirty="0"/>
            <a:t>Finding a property was the biggest obstacle. We wanted a crummy house on a beautiful property with enough land for a large organic garden.</a:t>
          </a:r>
        </a:p>
      </dsp:txBody>
      <dsp:txXfrm>
        <a:off x="56544" y="134694"/>
        <a:ext cx="6515716" cy="1045212"/>
      </dsp:txXfrm>
    </dsp:sp>
    <dsp:sp modelId="{CC9702D3-E1CC-48EE-8932-B7FDE4CD5C6A}">
      <dsp:nvSpPr>
        <dsp:cNvPr id="0" name=""/>
        <dsp:cNvSpPr/>
      </dsp:nvSpPr>
      <dsp:spPr>
        <a:xfrm>
          <a:off x="0" y="1299810"/>
          <a:ext cx="6628804" cy="1158300"/>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Finding the right Prefab Passive House companies.</a:t>
          </a:r>
        </a:p>
      </dsp:txBody>
      <dsp:txXfrm>
        <a:off x="56544" y="1356354"/>
        <a:ext cx="6515716" cy="1045212"/>
      </dsp:txXfrm>
    </dsp:sp>
    <dsp:sp modelId="{D977E0C2-01F5-45BC-A853-D005EA392B1F}">
      <dsp:nvSpPr>
        <dsp:cNvPr id="0" name=""/>
        <dsp:cNvSpPr/>
      </dsp:nvSpPr>
      <dsp:spPr>
        <a:xfrm>
          <a:off x="0" y="2521470"/>
          <a:ext cx="6628804" cy="1158300"/>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Obtaining a variance with the town so that we can live in the old dwelling while we build the new Passive House.</a:t>
          </a:r>
        </a:p>
      </dsp:txBody>
      <dsp:txXfrm>
        <a:off x="56544" y="2578014"/>
        <a:ext cx="6515716" cy="1045212"/>
      </dsp:txXfrm>
    </dsp:sp>
    <dsp:sp modelId="{EF3636DC-6EC4-4ECA-8403-DE428A83F4E7}">
      <dsp:nvSpPr>
        <dsp:cNvPr id="0" name=""/>
        <dsp:cNvSpPr/>
      </dsp:nvSpPr>
      <dsp:spPr>
        <a:xfrm>
          <a:off x="0" y="3743130"/>
          <a:ext cx="6628804" cy="11583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We have yet to see how easy Middletown will be for this project as we are only about to submit the blueprints, survey and site plan</a:t>
          </a:r>
        </a:p>
      </dsp:txBody>
      <dsp:txXfrm>
        <a:off x="56544" y="3799674"/>
        <a:ext cx="6515716" cy="104521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73091-2BDD-4B44-975F-DAC5B14777F5}"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83DA2-1848-4BCE-95CB-87BF4AF1EE58}" type="slidenum">
              <a:rPr lang="en-US" smtClean="0"/>
              <a:t>‹#›</a:t>
            </a:fld>
            <a:endParaRPr lang="en-US"/>
          </a:p>
        </p:txBody>
      </p:sp>
    </p:spTree>
    <p:extLst>
      <p:ext uri="{BB962C8B-B14F-4D97-AF65-F5344CB8AC3E}">
        <p14:creationId xmlns:p14="http://schemas.microsoft.com/office/powerpoint/2010/main" val="179957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6534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539025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1935855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1691651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787040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3802301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67960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8721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err="1"/>
              <a:t>Clicsk</a:t>
            </a:r>
            <a:r>
              <a:rPr lang="en-US" dirty="0"/>
              <a:t>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F5661D-6934-4B32-B92C-470368BF1EC6}"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6912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1869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97840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10/19/2021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5810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3926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10/19/2021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7124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80676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6419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64C608-40B1-4030-A28D-5B74BC98ADCE}" type="datetimeFigureOut">
              <a:rPr lang="en-US" smtClean="0"/>
              <a:t>10/19/2021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3117313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bensonwood.com/passive-house/" TargetMode="External"/><Relationship Id="rId2" Type="http://schemas.openxmlformats.org/officeDocument/2006/relationships/hyperlink" Target="https://unityhomes.com/"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youtube.com/watch?v=14QkzvmV6M0" TargetMode="External"/><Relationship Id="rId4" Type="http://schemas.openxmlformats.org/officeDocument/2006/relationships/hyperlink" Target="https://ecocor.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Keys to a home">
            <a:extLst>
              <a:ext uri="{FF2B5EF4-FFF2-40B4-BE49-F238E27FC236}">
                <a16:creationId xmlns:a16="http://schemas.microsoft.com/office/drawing/2014/main" id="{B0C971D7-46D5-4249-BC53-24AB5525CA83}"/>
              </a:ext>
            </a:extLst>
          </p:cNvPr>
          <p:cNvPicPr>
            <a:picLocks noChangeAspect="1"/>
          </p:cNvPicPr>
          <p:nvPr/>
        </p:nvPicPr>
        <p:blipFill rotWithShape="1">
          <a:blip r:embed="rId2"/>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BD58B860-3CD4-45F8-9586-EAE23502CA4A}"/>
              </a:ext>
            </a:extLst>
          </p:cNvPr>
          <p:cNvSpPr>
            <a:spLocks noGrp="1"/>
          </p:cNvSpPr>
          <p:nvPr>
            <p:ph type="ctrTitle"/>
          </p:nvPr>
        </p:nvSpPr>
        <p:spPr>
          <a:xfrm>
            <a:off x="173051" y="3304361"/>
            <a:ext cx="5675870" cy="2369093"/>
          </a:xfrm>
        </p:spPr>
        <p:txBody>
          <a:bodyPr>
            <a:normAutofit fontScale="90000"/>
          </a:bodyPr>
          <a:lstStyle/>
          <a:p>
            <a:pPr algn="ctr">
              <a:lnSpc>
                <a:spcPct val="90000"/>
              </a:lnSpc>
            </a:pPr>
            <a:r>
              <a:rPr lang="en-US" sz="4100" dirty="0"/>
              <a:t>Diane and</a:t>
            </a:r>
            <a:br>
              <a:rPr lang="en-US" sz="4100" dirty="0"/>
            </a:br>
            <a:r>
              <a:rPr lang="en-US" sz="4100" dirty="0"/>
              <a:t> John Burke</a:t>
            </a:r>
            <a:br>
              <a:rPr lang="en-US" sz="4100" dirty="0"/>
            </a:br>
            <a:r>
              <a:rPr lang="en-US" sz="4100" dirty="0"/>
              <a:t>Passive House in Middletown NJ</a:t>
            </a:r>
            <a:br>
              <a:rPr lang="en-US" sz="4100" dirty="0"/>
            </a:br>
            <a:br>
              <a:rPr lang="en-US" sz="4100" dirty="0"/>
            </a:br>
            <a:r>
              <a:rPr lang="en-US" sz="4100" dirty="0"/>
              <a:t>10/18/2021</a:t>
            </a:r>
            <a:br>
              <a:rPr lang="en-US" sz="4100" dirty="0"/>
            </a:br>
            <a:r>
              <a:rPr lang="en-US" sz="4100" dirty="0"/>
              <a:t>Sierra Club Shore Group</a:t>
            </a:r>
            <a:br>
              <a:rPr lang="en-US" sz="4100" dirty="0"/>
            </a:br>
            <a:r>
              <a:rPr lang="en-US" sz="4100" dirty="0"/>
              <a:t>Science Monday</a:t>
            </a:r>
            <a:br>
              <a:rPr lang="en-US" sz="4100" dirty="0"/>
            </a:br>
            <a:endParaRPr lang="en-US" sz="4100" dirty="0"/>
          </a:p>
        </p:txBody>
      </p:sp>
      <p:cxnSp>
        <p:nvCxnSpPr>
          <p:cNvPr id="11" name="Straight Connector 1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7635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FC23-3EFC-40BD-923F-E6BDDBA16431}"/>
              </a:ext>
            </a:extLst>
          </p:cNvPr>
          <p:cNvSpPr>
            <a:spLocks noGrp="1"/>
          </p:cNvSpPr>
          <p:nvPr>
            <p:ph type="title"/>
          </p:nvPr>
        </p:nvSpPr>
        <p:spPr/>
        <p:txBody>
          <a:bodyPr/>
          <a:lstStyle/>
          <a:p>
            <a:r>
              <a:rPr lang="en-US" dirty="0"/>
              <a:t>“Blower Door Test”</a:t>
            </a:r>
          </a:p>
        </p:txBody>
      </p:sp>
      <p:sp>
        <p:nvSpPr>
          <p:cNvPr id="3" name="Content Placeholder 2">
            <a:extLst>
              <a:ext uri="{FF2B5EF4-FFF2-40B4-BE49-F238E27FC236}">
                <a16:creationId xmlns:a16="http://schemas.microsoft.com/office/drawing/2014/main" id="{88DDB718-F515-4A95-A1F1-BC53CE747BC0}"/>
              </a:ext>
            </a:extLst>
          </p:cNvPr>
          <p:cNvSpPr>
            <a:spLocks noGrp="1"/>
          </p:cNvSpPr>
          <p:nvPr>
            <p:ph idx="1"/>
          </p:nvPr>
        </p:nvSpPr>
        <p:spPr>
          <a:xfrm>
            <a:off x="677334" y="1488614"/>
            <a:ext cx="8704172" cy="1601967"/>
          </a:xfrm>
        </p:spPr>
        <p:txBody>
          <a:bodyPr/>
          <a:lstStyle/>
          <a:p>
            <a:r>
              <a:rPr lang="en-US" dirty="0"/>
              <a:t>Airtightness is measured by a “Blower Door Test”</a:t>
            </a:r>
          </a:p>
        </p:txBody>
      </p:sp>
      <p:pic>
        <p:nvPicPr>
          <p:cNvPr id="7" name="Picture 6" descr="A picture containing text, red&#10;&#10;Description automatically generated">
            <a:extLst>
              <a:ext uri="{FF2B5EF4-FFF2-40B4-BE49-F238E27FC236}">
                <a16:creationId xmlns:a16="http://schemas.microsoft.com/office/drawing/2014/main" id="{50F04A5C-083C-4A54-9D01-FE87E81AA318}"/>
              </a:ext>
            </a:extLst>
          </p:cNvPr>
          <p:cNvPicPr>
            <a:picLocks noChangeAspect="1"/>
          </p:cNvPicPr>
          <p:nvPr/>
        </p:nvPicPr>
        <p:blipFill>
          <a:blip r:embed="rId2"/>
          <a:stretch>
            <a:fillRect/>
          </a:stretch>
        </p:blipFill>
        <p:spPr>
          <a:xfrm>
            <a:off x="9472502" y="857337"/>
            <a:ext cx="2231818" cy="5143326"/>
          </a:xfrm>
          <a:prstGeom prst="rect">
            <a:avLst/>
          </a:prstGeom>
        </p:spPr>
      </p:pic>
      <p:pic>
        <p:nvPicPr>
          <p:cNvPr id="13" name="Picture 12" descr="A picture containing timeline&#10;&#10;Description automatically generated">
            <a:extLst>
              <a:ext uri="{FF2B5EF4-FFF2-40B4-BE49-F238E27FC236}">
                <a16:creationId xmlns:a16="http://schemas.microsoft.com/office/drawing/2014/main" id="{9B1740F8-1E99-4767-9AD4-35BED1DC7D8C}"/>
              </a:ext>
            </a:extLst>
          </p:cNvPr>
          <p:cNvPicPr>
            <a:picLocks noChangeAspect="1"/>
          </p:cNvPicPr>
          <p:nvPr/>
        </p:nvPicPr>
        <p:blipFill>
          <a:blip r:embed="rId3"/>
          <a:stretch>
            <a:fillRect/>
          </a:stretch>
        </p:blipFill>
        <p:spPr>
          <a:xfrm>
            <a:off x="1214080" y="3543523"/>
            <a:ext cx="6542857" cy="1495238"/>
          </a:xfrm>
          <a:prstGeom prst="rect">
            <a:avLst/>
          </a:prstGeom>
        </p:spPr>
      </p:pic>
      <p:sp>
        <p:nvSpPr>
          <p:cNvPr id="14" name="Content Placeholder 2">
            <a:extLst>
              <a:ext uri="{FF2B5EF4-FFF2-40B4-BE49-F238E27FC236}">
                <a16:creationId xmlns:a16="http://schemas.microsoft.com/office/drawing/2014/main" id="{0A9F9999-BFC1-4D48-BEF7-8B8AD7F0AAE6}"/>
              </a:ext>
            </a:extLst>
          </p:cNvPr>
          <p:cNvSpPr txBox="1">
            <a:spLocks/>
          </p:cNvSpPr>
          <p:nvPr/>
        </p:nvSpPr>
        <p:spPr>
          <a:xfrm>
            <a:off x="677334" y="2188057"/>
            <a:ext cx="7826751" cy="14952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Passive House Standard: &lt; 0.6 ACH @ 50pa</a:t>
            </a:r>
          </a:p>
          <a:p>
            <a:pPr lvl="1"/>
            <a:r>
              <a:rPr lang="en-US" dirty="0"/>
              <a:t>ACH = Air Changes per Hour</a:t>
            </a:r>
          </a:p>
          <a:p>
            <a:pPr lvl="1"/>
            <a:r>
              <a:rPr lang="en-US" dirty="0"/>
              <a:t>50pa = 50 Pascals pressure (about 0.007 psi)</a:t>
            </a:r>
          </a:p>
        </p:txBody>
      </p:sp>
    </p:spTree>
    <p:extLst>
      <p:ext uri="{BB962C8B-B14F-4D97-AF65-F5344CB8AC3E}">
        <p14:creationId xmlns:p14="http://schemas.microsoft.com/office/powerpoint/2010/main" val="515077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Isosceles Triangle 5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4060DE5-148B-4E31-9325-05AB97831BBB}"/>
              </a:ext>
            </a:extLst>
          </p:cNvPr>
          <p:cNvSpPr>
            <a:spLocks noGrp="1"/>
          </p:cNvSpPr>
          <p:nvPr>
            <p:ph type="title"/>
          </p:nvPr>
        </p:nvSpPr>
        <p:spPr>
          <a:xfrm>
            <a:off x="713738" y="0"/>
            <a:ext cx="4203045" cy="1375608"/>
          </a:xfrm>
        </p:spPr>
        <p:txBody>
          <a:bodyPr anchor="ctr">
            <a:normAutofit/>
          </a:bodyPr>
          <a:lstStyle/>
          <a:p>
            <a:pPr>
              <a:lnSpc>
                <a:spcPct val="90000"/>
              </a:lnSpc>
            </a:pPr>
            <a:r>
              <a:rPr lang="en-US" sz="3100" b="1" dirty="0">
                <a:solidFill>
                  <a:schemeClr val="bg1"/>
                </a:solidFill>
              </a:rPr>
              <a:t>Energy Recovery Ventilation (ERV)</a:t>
            </a:r>
          </a:p>
        </p:txBody>
      </p:sp>
      <p:sp>
        <p:nvSpPr>
          <p:cNvPr id="3" name="Content Placeholder 2">
            <a:extLst>
              <a:ext uri="{FF2B5EF4-FFF2-40B4-BE49-F238E27FC236}">
                <a16:creationId xmlns:a16="http://schemas.microsoft.com/office/drawing/2014/main" id="{F07AEC73-79E7-4CF0-A679-0E9199713725}"/>
              </a:ext>
            </a:extLst>
          </p:cNvPr>
          <p:cNvSpPr>
            <a:spLocks noGrp="1"/>
          </p:cNvSpPr>
          <p:nvPr>
            <p:ph idx="1"/>
          </p:nvPr>
        </p:nvSpPr>
        <p:spPr>
          <a:xfrm>
            <a:off x="385295" y="1643295"/>
            <a:ext cx="4274831" cy="4852508"/>
          </a:xfrm>
        </p:spPr>
        <p:txBody>
          <a:bodyPr>
            <a:normAutofit fontScale="92500" lnSpcReduction="10000"/>
          </a:bodyPr>
          <a:lstStyle/>
          <a:p>
            <a:pPr>
              <a:lnSpc>
                <a:spcPct val="90000"/>
              </a:lnSpc>
            </a:pPr>
            <a:r>
              <a:rPr lang="en-US" sz="1600" dirty="0">
                <a:solidFill>
                  <a:schemeClr val="bg1"/>
                </a:solidFill>
              </a:rPr>
              <a:t>The ERV serves as the Heating, cooling, and Ventilation system of the house.</a:t>
            </a:r>
          </a:p>
          <a:p>
            <a:pPr>
              <a:lnSpc>
                <a:spcPct val="90000"/>
              </a:lnSpc>
            </a:pPr>
            <a:r>
              <a:rPr lang="en-US" sz="1600" dirty="0">
                <a:solidFill>
                  <a:schemeClr val="bg1"/>
                </a:solidFill>
              </a:rPr>
              <a:t>Reduces the energy required to bring outside air up or down to the ambient room temperature, saving money  and energy. </a:t>
            </a:r>
          </a:p>
          <a:p>
            <a:pPr>
              <a:lnSpc>
                <a:spcPct val="90000"/>
              </a:lnSpc>
            </a:pPr>
            <a:r>
              <a:rPr lang="en-US" sz="1600" dirty="0">
                <a:solidFill>
                  <a:schemeClr val="bg1"/>
                </a:solidFill>
              </a:rPr>
              <a:t>In Winter, the ERV extracts the internal humidity and heat from the stale air and transfers it to the incoming fresh (dry) cool air to maintain ambient internal temperature and humidity levels.</a:t>
            </a:r>
          </a:p>
          <a:p>
            <a:pPr>
              <a:lnSpc>
                <a:spcPct val="90000"/>
              </a:lnSpc>
            </a:pPr>
            <a:r>
              <a:rPr lang="en-US" sz="1600" dirty="0">
                <a:solidFill>
                  <a:schemeClr val="bg1"/>
                </a:solidFill>
              </a:rPr>
              <a:t>In Summer, ERV transfer reverses. The humidity and heat in the fresh outside air is removed before it is transferred into the home to maintain ambient internal temperature and humidity levels.</a:t>
            </a:r>
          </a:p>
          <a:p>
            <a:pPr>
              <a:lnSpc>
                <a:spcPct val="90000"/>
              </a:lnSpc>
            </a:pPr>
            <a:r>
              <a:rPr lang="en-US" sz="1600" dirty="0">
                <a:solidFill>
                  <a:schemeClr val="bg1"/>
                </a:solidFill>
              </a:rPr>
              <a:t>The stale air and incoming fresh air never mix, they pass in separate channels in the ventilator core heat exchanger allowing an exchange of heat through conduction either heating or cooling the house.</a:t>
            </a:r>
          </a:p>
          <a:p>
            <a:pPr>
              <a:lnSpc>
                <a:spcPct val="90000"/>
              </a:lnSpc>
            </a:pPr>
            <a:endParaRPr lang="en-US" sz="1100" dirty="0">
              <a:solidFill>
                <a:schemeClr val="bg1"/>
              </a:solidFill>
            </a:endParaRPr>
          </a:p>
          <a:p>
            <a:pPr>
              <a:lnSpc>
                <a:spcPct val="90000"/>
              </a:lnSpc>
            </a:pPr>
            <a:endParaRPr lang="en-US" sz="1100" dirty="0">
              <a:solidFill>
                <a:schemeClr val="bg1"/>
              </a:solidFill>
            </a:endParaRPr>
          </a:p>
          <a:p>
            <a:pPr>
              <a:lnSpc>
                <a:spcPct val="90000"/>
              </a:lnSpc>
            </a:pPr>
            <a:endParaRPr lang="en-US" sz="1100" dirty="0">
              <a:solidFill>
                <a:schemeClr val="bg1"/>
              </a:solidFill>
            </a:endParaRPr>
          </a:p>
        </p:txBody>
      </p:sp>
      <p:pic>
        <p:nvPicPr>
          <p:cNvPr id="9" name="Picture 8" descr="Chart, surface chart&#10;&#10;Description automatically generated">
            <a:extLst>
              <a:ext uri="{FF2B5EF4-FFF2-40B4-BE49-F238E27FC236}">
                <a16:creationId xmlns:a16="http://schemas.microsoft.com/office/drawing/2014/main" id="{AC4A69A0-F21A-47CF-86FA-4A6B1F91CD11}"/>
              </a:ext>
            </a:extLst>
          </p:cNvPr>
          <p:cNvPicPr>
            <a:picLocks noChangeAspect="1"/>
          </p:cNvPicPr>
          <p:nvPr/>
        </p:nvPicPr>
        <p:blipFill>
          <a:blip r:embed="rId2"/>
          <a:stretch>
            <a:fillRect/>
          </a:stretch>
        </p:blipFill>
        <p:spPr>
          <a:xfrm>
            <a:off x="5383311" y="2286000"/>
            <a:ext cx="6406626" cy="2514600"/>
          </a:xfrm>
          <a:prstGeom prst="rect">
            <a:avLst/>
          </a:prstGeom>
        </p:spPr>
      </p:pic>
      <p:sp>
        <p:nvSpPr>
          <p:cNvPr id="60" name="Isosceles Triangle 5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832087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FB7128-1B20-411B-B5AE-71CA950E1D5E}"/>
              </a:ext>
            </a:extLst>
          </p:cNvPr>
          <p:cNvSpPr>
            <a:spLocks noGrp="1"/>
          </p:cNvSpPr>
          <p:nvPr>
            <p:ph type="title"/>
          </p:nvPr>
        </p:nvSpPr>
        <p:spPr>
          <a:xfrm>
            <a:off x="5536734" y="609600"/>
            <a:ext cx="3737268" cy="1320800"/>
          </a:xfrm>
        </p:spPr>
        <p:txBody>
          <a:bodyPr>
            <a:normAutofit/>
          </a:bodyPr>
          <a:lstStyle/>
          <a:p>
            <a:r>
              <a:rPr lang="en-US" b="1" dirty="0"/>
              <a:t>Windows</a:t>
            </a:r>
          </a:p>
        </p:txBody>
      </p:sp>
      <p:sp>
        <p:nvSpPr>
          <p:cNvPr id="3" name="Content Placeholder 2">
            <a:extLst>
              <a:ext uri="{FF2B5EF4-FFF2-40B4-BE49-F238E27FC236}">
                <a16:creationId xmlns:a16="http://schemas.microsoft.com/office/drawing/2014/main" id="{9E5DBFEA-5A96-4F6D-A7FE-5B5F29BB7B23}"/>
              </a:ext>
            </a:extLst>
          </p:cNvPr>
          <p:cNvSpPr>
            <a:spLocks noGrp="1"/>
          </p:cNvSpPr>
          <p:nvPr>
            <p:ph idx="1"/>
          </p:nvPr>
        </p:nvSpPr>
        <p:spPr>
          <a:xfrm>
            <a:off x="5209563" y="2160589"/>
            <a:ext cx="4064439" cy="3880773"/>
          </a:xfrm>
        </p:spPr>
        <p:txBody>
          <a:bodyPr>
            <a:normAutofit/>
          </a:bodyPr>
          <a:lstStyle/>
          <a:p>
            <a:r>
              <a:rPr lang="en-US" dirty="0"/>
              <a:t>Triple pane windows</a:t>
            </a:r>
          </a:p>
          <a:p>
            <a:r>
              <a:rPr lang="en-US" dirty="0"/>
              <a:t>Exceptional thermal and acoustic insulation </a:t>
            </a:r>
          </a:p>
          <a:p>
            <a:r>
              <a:rPr lang="en-US" dirty="0"/>
              <a:t>Tilt and turn operation</a:t>
            </a:r>
          </a:p>
          <a:p>
            <a:endParaRPr lang="en-US" dirty="0"/>
          </a:p>
        </p:txBody>
      </p:sp>
      <p:pic>
        <p:nvPicPr>
          <p:cNvPr id="9" name="Picture 8" descr="A picture containing wall, indoor, white&#10;&#10;Description automatically generated">
            <a:extLst>
              <a:ext uri="{FF2B5EF4-FFF2-40B4-BE49-F238E27FC236}">
                <a16:creationId xmlns:a16="http://schemas.microsoft.com/office/drawing/2014/main" id="{552119B2-D3B2-4ADE-8278-DD357AB460AA}"/>
              </a:ext>
            </a:extLst>
          </p:cNvPr>
          <p:cNvPicPr>
            <a:picLocks noChangeAspect="1"/>
          </p:cNvPicPr>
          <p:nvPr/>
        </p:nvPicPr>
        <p:blipFill rotWithShape="1">
          <a:blip r:embed="rId2"/>
          <a:srcRect l="7785" r="135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5017967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8877-1B92-4097-80AF-4BD8D1DFB896}"/>
              </a:ext>
            </a:extLst>
          </p:cNvPr>
          <p:cNvSpPr>
            <a:spLocks noGrp="1"/>
          </p:cNvSpPr>
          <p:nvPr>
            <p:ph type="title"/>
          </p:nvPr>
        </p:nvSpPr>
        <p:spPr>
          <a:xfrm>
            <a:off x="1259456" y="494581"/>
            <a:ext cx="7445201" cy="1320800"/>
          </a:xfrm>
        </p:spPr>
        <p:txBody>
          <a:bodyPr>
            <a:normAutofit/>
          </a:bodyPr>
          <a:lstStyle/>
          <a:p>
            <a:r>
              <a:rPr lang="en-US" sz="4400" b="1" dirty="0"/>
              <a:t>Goals For Our Design</a:t>
            </a:r>
          </a:p>
        </p:txBody>
      </p:sp>
      <p:sp>
        <p:nvSpPr>
          <p:cNvPr id="3" name="Content Placeholder 2">
            <a:extLst>
              <a:ext uri="{FF2B5EF4-FFF2-40B4-BE49-F238E27FC236}">
                <a16:creationId xmlns:a16="http://schemas.microsoft.com/office/drawing/2014/main" id="{9E5DBFEA-5A96-4F6D-A7FE-5B5F29BB7B23}"/>
              </a:ext>
            </a:extLst>
          </p:cNvPr>
          <p:cNvSpPr>
            <a:spLocks noGrp="1"/>
          </p:cNvSpPr>
          <p:nvPr>
            <p:ph idx="1"/>
          </p:nvPr>
        </p:nvSpPr>
        <p:spPr>
          <a:xfrm>
            <a:off x="683722" y="4176623"/>
            <a:ext cx="8596668" cy="2516038"/>
          </a:xfrm>
        </p:spPr>
        <p:txBody>
          <a:bodyPr>
            <a:normAutofit/>
          </a:bodyPr>
          <a:lstStyle/>
          <a:p>
            <a:r>
              <a:rPr lang="en-US" dirty="0"/>
              <a:t>Maximize Solar Gain</a:t>
            </a:r>
          </a:p>
          <a:p>
            <a:pPr lvl="1"/>
            <a:r>
              <a:rPr lang="en-US" dirty="0"/>
              <a:t>Solar panels on roof</a:t>
            </a:r>
          </a:p>
          <a:p>
            <a:pPr lvl="1"/>
            <a:r>
              <a:rPr lang="en-US" dirty="0"/>
              <a:t>Battery storage with 3-day backup</a:t>
            </a:r>
          </a:p>
          <a:p>
            <a:pPr lvl="1"/>
            <a:r>
              <a:rPr lang="en-US" dirty="0"/>
              <a:t>Charger for EV cars</a:t>
            </a:r>
          </a:p>
          <a:p>
            <a:pPr lvl="1"/>
            <a:endParaRPr lang="en-US" dirty="0"/>
          </a:p>
        </p:txBody>
      </p:sp>
      <p:sp>
        <p:nvSpPr>
          <p:cNvPr id="8" name="Content Placeholder 2">
            <a:extLst>
              <a:ext uri="{FF2B5EF4-FFF2-40B4-BE49-F238E27FC236}">
                <a16:creationId xmlns:a16="http://schemas.microsoft.com/office/drawing/2014/main" id="{3CC2905C-C1D7-4E1D-BCF6-FC73BABE5E97}"/>
              </a:ext>
            </a:extLst>
          </p:cNvPr>
          <p:cNvSpPr txBox="1">
            <a:spLocks/>
          </p:cNvSpPr>
          <p:nvPr/>
        </p:nvSpPr>
        <p:spPr>
          <a:xfrm>
            <a:off x="683722" y="1522418"/>
            <a:ext cx="8596668" cy="2516038"/>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Expect this home being our dwelling as we age</a:t>
            </a:r>
          </a:p>
          <a:p>
            <a:pPr lvl="1"/>
            <a:r>
              <a:rPr lang="en-US" sz="1700" dirty="0"/>
              <a:t>Master bedroom downstairs to accommodate elderly or disabled </a:t>
            </a:r>
          </a:p>
          <a:p>
            <a:pPr lvl="1"/>
            <a:r>
              <a:rPr lang="en-US" sz="1700" dirty="0"/>
              <a:t>Laundry downstairs with dog wash tub</a:t>
            </a:r>
          </a:p>
          <a:p>
            <a:pPr lvl="1"/>
            <a:r>
              <a:rPr lang="en-US" sz="1700" dirty="0"/>
              <a:t>Many windows for natural light and to connect to outside</a:t>
            </a:r>
          </a:p>
          <a:p>
            <a:pPr lvl="1"/>
            <a:r>
              <a:rPr lang="en-US" sz="1700" dirty="0"/>
              <a:t>Open space creates a feeling of togetherness, activities flow seamlessly through rooms</a:t>
            </a:r>
          </a:p>
          <a:p>
            <a:pPr lvl="1"/>
            <a:r>
              <a:rPr lang="en-US" sz="1700" dirty="0"/>
              <a:t>Open large den upstairs for spacious office and exercise room together</a:t>
            </a:r>
          </a:p>
          <a:p>
            <a:pPr lvl="1"/>
            <a:r>
              <a:rPr lang="en-US" sz="1700" dirty="0"/>
              <a:t>Induction stove</a:t>
            </a:r>
          </a:p>
          <a:p>
            <a:pPr lvl="1"/>
            <a:endParaRPr lang="en-US" dirty="0"/>
          </a:p>
        </p:txBody>
      </p:sp>
    </p:spTree>
    <p:extLst>
      <p:ext uri="{BB962C8B-B14F-4D97-AF65-F5344CB8AC3E}">
        <p14:creationId xmlns:p14="http://schemas.microsoft.com/office/powerpoint/2010/main" val="34094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DE36D-0F1C-477D-B376-33001E689978}"/>
              </a:ext>
            </a:extLst>
          </p:cNvPr>
          <p:cNvSpPr>
            <a:spLocks noGrp="1"/>
          </p:cNvSpPr>
          <p:nvPr>
            <p:ph type="title"/>
          </p:nvPr>
        </p:nvSpPr>
        <p:spPr>
          <a:xfrm>
            <a:off x="677334" y="609600"/>
            <a:ext cx="8596668" cy="916858"/>
          </a:xfrm>
        </p:spPr>
        <p:txBody>
          <a:bodyPr/>
          <a:lstStyle/>
          <a:p>
            <a:r>
              <a:rPr lang="en-US" dirty="0"/>
              <a:t>Our UNITY house Design</a:t>
            </a:r>
          </a:p>
        </p:txBody>
      </p:sp>
      <p:pic>
        <p:nvPicPr>
          <p:cNvPr id="4" name="Content Placeholder 3">
            <a:extLst>
              <a:ext uri="{FF2B5EF4-FFF2-40B4-BE49-F238E27FC236}">
                <a16:creationId xmlns:a16="http://schemas.microsoft.com/office/drawing/2014/main" id="{EC844048-59FC-4213-8838-390EF1690CE4}"/>
              </a:ext>
            </a:extLst>
          </p:cNvPr>
          <p:cNvPicPr>
            <a:picLocks noGrp="1" noChangeAspect="1"/>
          </p:cNvPicPr>
          <p:nvPr>
            <p:ph idx="1"/>
          </p:nvPr>
        </p:nvPicPr>
        <p:blipFill>
          <a:blip r:embed="rId2"/>
          <a:stretch>
            <a:fillRect/>
          </a:stretch>
        </p:blipFill>
        <p:spPr>
          <a:xfrm>
            <a:off x="995516" y="1526458"/>
            <a:ext cx="7713407" cy="5073445"/>
          </a:xfrm>
          <a:prstGeom prst="rect">
            <a:avLst/>
          </a:prstGeom>
        </p:spPr>
      </p:pic>
    </p:spTree>
    <p:extLst>
      <p:ext uri="{BB962C8B-B14F-4D97-AF65-F5344CB8AC3E}">
        <p14:creationId xmlns:p14="http://schemas.microsoft.com/office/powerpoint/2010/main" val="3739222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ss, building, house, outdoor&#10;&#10;Description automatically generated">
            <a:extLst>
              <a:ext uri="{FF2B5EF4-FFF2-40B4-BE49-F238E27FC236}">
                <a16:creationId xmlns:a16="http://schemas.microsoft.com/office/drawing/2014/main" id="{67003ED9-2C63-4309-8E51-6313FC897F54}"/>
              </a:ext>
            </a:extLst>
          </p:cNvPr>
          <p:cNvPicPr>
            <a:picLocks noGrp="1" noChangeAspect="1"/>
          </p:cNvPicPr>
          <p:nvPr>
            <p:ph idx="1"/>
          </p:nvPr>
        </p:nvPicPr>
        <p:blipFill>
          <a:blip r:embed="rId2"/>
          <a:stretch>
            <a:fillRect/>
          </a:stretch>
        </p:blipFill>
        <p:spPr>
          <a:xfrm>
            <a:off x="822959" y="1211580"/>
            <a:ext cx="8466319" cy="5190081"/>
          </a:xfrm>
        </p:spPr>
      </p:pic>
    </p:spTree>
    <p:extLst>
      <p:ext uri="{BB962C8B-B14F-4D97-AF65-F5344CB8AC3E}">
        <p14:creationId xmlns:p14="http://schemas.microsoft.com/office/powerpoint/2010/main" val="3663180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building, house&#10;&#10;Description automatically generated">
            <a:extLst>
              <a:ext uri="{FF2B5EF4-FFF2-40B4-BE49-F238E27FC236}">
                <a16:creationId xmlns:a16="http://schemas.microsoft.com/office/drawing/2014/main" id="{DA6E6345-5F6A-4BDA-BF70-1D34CBDE2675}"/>
              </a:ext>
            </a:extLst>
          </p:cNvPr>
          <p:cNvPicPr>
            <a:picLocks noChangeAspect="1"/>
          </p:cNvPicPr>
          <p:nvPr/>
        </p:nvPicPr>
        <p:blipFill>
          <a:blip r:embed="rId2"/>
          <a:stretch>
            <a:fillRect/>
          </a:stretch>
        </p:blipFill>
        <p:spPr>
          <a:xfrm>
            <a:off x="1" y="754380"/>
            <a:ext cx="9486900" cy="5220278"/>
          </a:xfrm>
          <a:prstGeom prst="rect">
            <a:avLst/>
          </a:prstGeom>
        </p:spPr>
      </p:pic>
    </p:spTree>
    <p:extLst>
      <p:ext uri="{BB962C8B-B14F-4D97-AF65-F5344CB8AC3E}">
        <p14:creationId xmlns:p14="http://schemas.microsoft.com/office/powerpoint/2010/main" val="3015552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B3485-056A-441A-AC13-3158B185A558}"/>
              </a:ext>
            </a:extLst>
          </p:cNvPr>
          <p:cNvSpPr>
            <a:spLocks noGrp="1"/>
          </p:cNvSpPr>
          <p:nvPr>
            <p:ph type="title"/>
          </p:nvPr>
        </p:nvSpPr>
        <p:spPr/>
        <p:txBody>
          <a:bodyPr/>
          <a:lstStyle/>
          <a:p>
            <a:r>
              <a:rPr lang="en-US" dirty="0"/>
              <a:t>Organic Restorative Agriculture Garden</a:t>
            </a:r>
          </a:p>
        </p:txBody>
      </p:sp>
      <p:sp>
        <p:nvSpPr>
          <p:cNvPr id="3" name="Content Placeholder 2">
            <a:extLst>
              <a:ext uri="{FF2B5EF4-FFF2-40B4-BE49-F238E27FC236}">
                <a16:creationId xmlns:a16="http://schemas.microsoft.com/office/drawing/2014/main" id="{BFCC00F6-0CE6-4A13-8BDC-54F98C083352}"/>
              </a:ext>
            </a:extLst>
          </p:cNvPr>
          <p:cNvSpPr>
            <a:spLocks noGrp="1"/>
          </p:cNvSpPr>
          <p:nvPr>
            <p:ph idx="1"/>
          </p:nvPr>
        </p:nvSpPr>
        <p:spPr>
          <a:xfrm>
            <a:off x="677334" y="1696528"/>
            <a:ext cx="8596668" cy="4551871"/>
          </a:xfrm>
        </p:spPr>
        <p:txBody>
          <a:bodyPr>
            <a:noAutofit/>
          </a:bodyPr>
          <a:lstStyle/>
          <a:p>
            <a:r>
              <a:rPr lang="en-US" sz="2800" dirty="0">
                <a:solidFill>
                  <a:srgbClr val="FF0000"/>
                </a:solidFill>
              </a:rPr>
              <a:t>Agriculture is a big part of Climate Change.  We plan to do our best to grow our own food.</a:t>
            </a:r>
          </a:p>
          <a:p>
            <a:r>
              <a:rPr lang="en-US" sz="2800" dirty="0">
                <a:solidFill>
                  <a:srgbClr val="FF0000"/>
                </a:solidFill>
              </a:rPr>
              <a:t>We plan to have sheep and goats for tilling and manure to build up the land and use for the garden</a:t>
            </a:r>
          </a:p>
          <a:p>
            <a:r>
              <a:rPr lang="en-US" sz="2800" dirty="0">
                <a:solidFill>
                  <a:srgbClr val="FF0000"/>
                </a:solidFill>
              </a:rPr>
              <a:t>Bees and 5 acres of Dutch White Clover for their food. Clover offers nitrogen to lawns also.</a:t>
            </a:r>
          </a:p>
          <a:p>
            <a:r>
              <a:rPr lang="en-US" sz="2800" dirty="0">
                <a:solidFill>
                  <a:srgbClr val="FF0000"/>
                </a:solidFill>
              </a:rPr>
              <a:t>Plan on Water harvesting off of our roof into an underground cistern</a:t>
            </a:r>
          </a:p>
        </p:txBody>
      </p:sp>
    </p:spTree>
    <p:extLst>
      <p:ext uri="{BB962C8B-B14F-4D97-AF65-F5344CB8AC3E}">
        <p14:creationId xmlns:p14="http://schemas.microsoft.com/office/powerpoint/2010/main" val="4101319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4255-2C02-4E6A-BB60-E5377EB3561C}"/>
              </a:ext>
            </a:extLst>
          </p:cNvPr>
          <p:cNvSpPr>
            <a:spLocks noGrp="1"/>
          </p:cNvSpPr>
          <p:nvPr>
            <p:ph type="title"/>
          </p:nvPr>
        </p:nvSpPr>
        <p:spPr/>
        <p:txBody>
          <a:bodyPr/>
          <a:lstStyle/>
          <a:p>
            <a:r>
              <a:rPr lang="en-US"/>
              <a:t>DILLAPIDATED TENNIS COURT CONVERTED TO AN ORGANIC GARDEN</a:t>
            </a:r>
            <a:endParaRPr lang="en-US" dirty="0"/>
          </a:p>
        </p:txBody>
      </p:sp>
      <p:pic>
        <p:nvPicPr>
          <p:cNvPr id="5" name="Content Placeholder 4" descr="A picture containing outdoor, ground, tennis, day&#10;&#10;Description automatically generated">
            <a:extLst>
              <a:ext uri="{FF2B5EF4-FFF2-40B4-BE49-F238E27FC236}">
                <a16:creationId xmlns:a16="http://schemas.microsoft.com/office/drawing/2014/main" id="{4E583781-0FC7-4EF7-9B78-41CF5B57881F}"/>
              </a:ext>
            </a:extLst>
          </p:cNvPr>
          <p:cNvPicPr>
            <a:picLocks noGrp="1" noChangeAspect="1"/>
          </p:cNvPicPr>
          <p:nvPr>
            <p:ph idx="1"/>
          </p:nvPr>
        </p:nvPicPr>
        <p:blipFill>
          <a:blip r:embed="rId2"/>
          <a:stretch>
            <a:fillRect/>
          </a:stretch>
        </p:blipFill>
        <p:spPr>
          <a:xfrm>
            <a:off x="1142795" y="1827568"/>
            <a:ext cx="8288751" cy="5030432"/>
          </a:xfrm>
        </p:spPr>
      </p:pic>
    </p:spTree>
    <p:extLst>
      <p:ext uri="{BB962C8B-B14F-4D97-AF65-F5344CB8AC3E}">
        <p14:creationId xmlns:p14="http://schemas.microsoft.com/office/powerpoint/2010/main" val="2393856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C90E-1E73-484C-BA24-7A49C5F977AE}"/>
              </a:ext>
            </a:extLst>
          </p:cNvPr>
          <p:cNvSpPr>
            <a:spLocks noGrp="1"/>
          </p:cNvSpPr>
          <p:nvPr>
            <p:ph type="title"/>
          </p:nvPr>
        </p:nvSpPr>
        <p:spPr>
          <a:xfrm>
            <a:off x="640961" y="372094"/>
            <a:ext cx="8596668" cy="845389"/>
          </a:xfrm>
        </p:spPr>
        <p:txBody>
          <a:bodyPr>
            <a:normAutofit fontScale="90000"/>
          </a:bodyPr>
          <a:lstStyle/>
          <a:p>
            <a:pPr algn="ctr"/>
            <a:r>
              <a:rPr lang="en-US" sz="2800" dirty="0"/>
              <a:t>EXCAVATOR REMOVED ALL THE ASPHALT</a:t>
            </a:r>
            <a:br>
              <a:rPr lang="en-US" sz="2800" dirty="0"/>
            </a:br>
            <a:r>
              <a:rPr lang="en-US" sz="2800" dirty="0"/>
              <a:t>READY FOR MULCH</a:t>
            </a:r>
          </a:p>
        </p:txBody>
      </p:sp>
      <p:pic>
        <p:nvPicPr>
          <p:cNvPr id="5" name="Content Placeholder 4" descr="A picture containing text, tree, outdoor, plant&#10;&#10;Description automatically generated">
            <a:extLst>
              <a:ext uri="{FF2B5EF4-FFF2-40B4-BE49-F238E27FC236}">
                <a16:creationId xmlns:a16="http://schemas.microsoft.com/office/drawing/2014/main" id="{0D179E5F-1F43-4646-B26A-C454C2193FFA}"/>
              </a:ext>
            </a:extLst>
          </p:cNvPr>
          <p:cNvPicPr>
            <a:picLocks noGrp="1" noChangeAspect="1"/>
          </p:cNvPicPr>
          <p:nvPr>
            <p:ph idx="1"/>
          </p:nvPr>
        </p:nvPicPr>
        <p:blipFill>
          <a:blip r:embed="rId2"/>
          <a:stretch>
            <a:fillRect/>
          </a:stretch>
        </p:blipFill>
        <p:spPr>
          <a:xfrm rot="5400000">
            <a:off x="2146475" y="1486999"/>
            <a:ext cx="5371381" cy="5085837"/>
          </a:xfrm>
        </p:spPr>
      </p:pic>
    </p:spTree>
    <p:extLst>
      <p:ext uri="{BB962C8B-B14F-4D97-AF65-F5344CB8AC3E}">
        <p14:creationId xmlns:p14="http://schemas.microsoft.com/office/powerpoint/2010/main" val="4265703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457C65-D5EB-4BF2-B55D-4BAFB748B6CD}"/>
              </a:ext>
            </a:extLst>
          </p:cNvPr>
          <p:cNvSpPr>
            <a:spLocks noGrp="1"/>
          </p:cNvSpPr>
          <p:nvPr>
            <p:ph type="title"/>
          </p:nvPr>
        </p:nvSpPr>
        <p:spPr>
          <a:xfrm>
            <a:off x="1286933" y="609600"/>
            <a:ext cx="10197494" cy="1099457"/>
          </a:xfrm>
        </p:spPr>
        <p:txBody>
          <a:bodyPr>
            <a:normAutofit/>
          </a:bodyPr>
          <a:lstStyle/>
          <a:p>
            <a:r>
              <a:rPr lang="en-US" b="1"/>
              <a:t>Passive House Goals</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24045EFD-7567-47DE-BAFA-ED28FC71412D}"/>
              </a:ext>
            </a:extLst>
          </p:cNvPr>
          <p:cNvGraphicFramePr>
            <a:graphicFrameLocks noGrp="1"/>
          </p:cNvGraphicFramePr>
          <p:nvPr>
            <p:ph idx="1"/>
            <p:extLst>
              <p:ext uri="{D42A27DB-BD31-4B8C-83A1-F6EECF244321}">
                <p14:modId xmlns:p14="http://schemas.microsoft.com/office/powerpoint/2010/main" val="238596030"/>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9742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E472E-1784-4DD8-A7AF-A862DF9D152C}"/>
              </a:ext>
            </a:extLst>
          </p:cNvPr>
          <p:cNvSpPr>
            <a:spLocks noGrp="1"/>
          </p:cNvSpPr>
          <p:nvPr>
            <p:ph type="title"/>
          </p:nvPr>
        </p:nvSpPr>
        <p:spPr/>
        <p:txBody>
          <a:bodyPr>
            <a:normAutofit fontScale="90000"/>
          </a:bodyPr>
          <a:lstStyle/>
          <a:p>
            <a:r>
              <a:rPr lang="en-US" dirty="0"/>
              <a:t>FILLED RAISED BEDS WITH HALF DEAD LEAVES AND HALF TOPSOIL AND COMPOST</a:t>
            </a:r>
          </a:p>
        </p:txBody>
      </p:sp>
      <p:pic>
        <p:nvPicPr>
          <p:cNvPr id="5" name="Content Placeholder 4" descr="Graphical user interface&#10;&#10;Description automatically generated with medium confidence">
            <a:extLst>
              <a:ext uri="{FF2B5EF4-FFF2-40B4-BE49-F238E27FC236}">
                <a16:creationId xmlns:a16="http://schemas.microsoft.com/office/drawing/2014/main" id="{C981B9C3-1145-47A4-84A8-273C2FAF4C87}"/>
              </a:ext>
            </a:extLst>
          </p:cNvPr>
          <p:cNvPicPr>
            <a:picLocks noGrp="1" noChangeAspect="1"/>
          </p:cNvPicPr>
          <p:nvPr>
            <p:ph idx="1"/>
          </p:nvPr>
        </p:nvPicPr>
        <p:blipFill rotWithShape="1">
          <a:blip r:embed="rId2"/>
          <a:srcRect l="22815" t="10070" r="22042" b="8046"/>
          <a:stretch/>
        </p:blipFill>
        <p:spPr>
          <a:xfrm>
            <a:off x="1106129" y="1799303"/>
            <a:ext cx="5552767" cy="4940710"/>
          </a:xfrm>
        </p:spPr>
      </p:pic>
    </p:spTree>
    <p:extLst>
      <p:ext uri="{BB962C8B-B14F-4D97-AF65-F5344CB8AC3E}">
        <p14:creationId xmlns:p14="http://schemas.microsoft.com/office/powerpoint/2010/main" val="1995764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BDA9-5F21-44BE-AFF4-CE397E1F0588}"/>
              </a:ext>
            </a:extLst>
          </p:cNvPr>
          <p:cNvSpPr>
            <a:spLocks noGrp="1"/>
          </p:cNvSpPr>
          <p:nvPr>
            <p:ph type="title"/>
          </p:nvPr>
        </p:nvSpPr>
        <p:spPr/>
        <p:txBody>
          <a:bodyPr/>
          <a:lstStyle/>
          <a:p>
            <a:r>
              <a:rPr lang="en-US" dirty="0"/>
              <a:t>WE BUILT 18 RAISED BEDS - </a:t>
            </a:r>
          </a:p>
        </p:txBody>
      </p:sp>
      <p:pic>
        <p:nvPicPr>
          <p:cNvPr id="5" name="Content Placeholder 4">
            <a:extLst>
              <a:ext uri="{FF2B5EF4-FFF2-40B4-BE49-F238E27FC236}">
                <a16:creationId xmlns:a16="http://schemas.microsoft.com/office/drawing/2014/main" id="{E2DAB264-0038-492B-B3F1-398C6EBDEB26}"/>
              </a:ext>
            </a:extLst>
          </p:cNvPr>
          <p:cNvPicPr>
            <a:picLocks noGrp="1" noChangeAspect="1"/>
          </p:cNvPicPr>
          <p:nvPr>
            <p:ph idx="1"/>
          </p:nvPr>
        </p:nvPicPr>
        <p:blipFill>
          <a:blip r:embed="rId2"/>
          <a:stretch>
            <a:fillRect/>
          </a:stretch>
        </p:blipFill>
        <p:spPr>
          <a:xfrm rot="5400000">
            <a:off x="2550206" y="-346496"/>
            <a:ext cx="4850921" cy="8338871"/>
          </a:xfrm>
        </p:spPr>
      </p:pic>
    </p:spTree>
    <p:extLst>
      <p:ext uri="{BB962C8B-B14F-4D97-AF65-F5344CB8AC3E}">
        <p14:creationId xmlns:p14="http://schemas.microsoft.com/office/powerpoint/2010/main" val="3051478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F542-3019-494A-BFD2-721C01D8B49D}"/>
              </a:ext>
            </a:extLst>
          </p:cNvPr>
          <p:cNvSpPr>
            <a:spLocks noGrp="1"/>
          </p:cNvSpPr>
          <p:nvPr>
            <p:ph type="title"/>
          </p:nvPr>
        </p:nvSpPr>
        <p:spPr/>
        <p:txBody>
          <a:bodyPr/>
          <a:lstStyle/>
          <a:p>
            <a:r>
              <a:rPr lang="en-US" dirty="0"/>
              <a:t>ABUNDANCE NOW GROWS WHERE THERE WAS NO LIFE, FOOD, INSECTS, AND BIRDS</a:t>
            </a:r>
          </a:p>
        </p:txBody>
      </p:sp>
      <p:pic>
        <p:nvPicPr>
          <p:cNvPr id="5" name="Content Placeholder 4" descr="A picture containing tree, outdoor&#10;&#10;Description automatically generated">
            <a:extLst>
              <a:ext uri="{FF2B5EF4-FFF2-40B4-BE49-F238E27FC236}">
                <a16:creationId xmlns:a16="http://schemas.microsoft.com/office/drawing/2014/main" id="{0C32144A-3464-40FD-9E66-0B02FD404CE9}"/>
              </a:ext>
            </a:extLst>
          </p:cNvPr>
          <p:cNvPicPr>
            <a:picLocks noGrp="1" noChangeAspect="1"/>
          </p:cNvPicPr>
          <p:nvPr>
            <p:ph idx="1"/>
          </p:nvPr>
        </p:nvPicPr>
        <p:blipFill>
          <a:blip r:embed="rId2"/>
          <a:stretch>
            <a:fillRect/>
          </a:stretch>
        </p:blipFill>
        <p:spPr>
          <a:xfrm rot="5400000">
            <a:off x="1597442" y="2023884"/>
            <a:ext cx="4697413" cy="4970818"/>
          </a:xfrm>
        </p:spPr>
      </p:pic>
    </p:spTree>
    <p:extLst>
      <p:ext uri="{BB962C8B-B14F-4D97-AF65-F5344CB8AC3E}">
        <p14:creationId xmlns:p14="http://schemas.microsoft.com/office/powerpoint/2010/main" val="1811545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FDB2FE9-BBA3-41E7-B71D-DC05066CB66A}"/>
              </a:ext>
            </a:extLst>
          </p:cNvPr>
          <p:cNvSpPr>
            <a:spLocks noGrp="1"/>
          </p:cNvSpPr>
          <p:nvPr>
            <p:ph type="title"/>
          </p:nvPr>
        </p:nvSpPr>
        <p:spPr>
          <a:xfrm>
            <a:off x="448735" y="247226"/>
            <a:ext cx="3973941" cy="2968413"/>
          </a:xfrm>
        </p:spPr>
        <p:txBody>
          <a:bodyPr vert="horz" lIns="91440" tIns="45720" rIns="91440" bIns="45720" rtlCol="0" anchor="ctr">
            <a:normAutofit/>
          </a:bodyPr>
          <a:lstStyle/>
          <a:p>
            <a:pPr>
              <a:lnSpc>
                <a:spcPct val="90000"/>
              </a:lnSpc>
            </a:pPr>
            <a:r>
              <a:rPr lang="en-US" sz="2400" dirty="0">
                <a:solidFill>
                  <a:schemeClr val="bg1"/>
                </a:solidFill>
              </a:rPr>
              <a:t>WE BUILT A PERGULA AND LANDSCAPED FOR BEAUTIFUL FARM TO TABLE MEALS</a:t>
            </a:r>
          </a:p>
        </p:txBody>
      </p:sp>
      <p:pic>
        <p:nvPicPr>
          <p:cNvPr id="5" name="Content Placeholder 4">
            <a:extLst>
              <a:ext uri="{FF2B5EF4-FFF2-40B4-BE49-F238E27FC236}">
                <a16:creationId xmlns:a16="http://schemas.microsoft.com/office/drawing/2014/main" id="{D5C2D5C6-BB3F-4084-BDC6-8A4AAC180733}"/>
              </a:ext>
            </a:extLst>
          </p:cNvPr>
          <p:cNvPicPr>
            <a:picLocks noChangeAspect="1"/>
          </p:cNvPicPr>
          <p:nvPr/>
        </p:nvPicPr>
        <p:blipFill rotWithShape="1">
          <a:blip r:embed="rId2"/>
          <a:srcRect l="8012" r="26606" b="-2"/>
          <a:stretch/>
        </p:blipFill>
        <p:spPr>
          <a:xfrm rot="5400000">
            <a:off x="6114968" y="356015"/>
            <a:ext cx="5242629" cy="6013965"/>
          </a:xfrm>
          <a:prstGeom prst="rect">
            <a:avLst/>
          </a:prstGeom>
        </p:spPr>
      </p:pic>
      <p:sp>
        <p:nvSpPr>
          <p:cNvPr id="33" name="Isosceles Triangle 3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593279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8877-1B92-4097-80AF-4BD8D1DFB896}"/>
              </a:ext>
            </a:extLst>
          </p:cNvPr>
          <p:cNvSpPr>
            <a:spLocks noGrp="1"/>
          </p:cNvSpPr>
          <p:nvPr>
            <p:ph type="title"/>
          </p:nvPr>
        </p:nvSpPr>
        <p:spPr/>
        <p:txBody>
          <a:bodyPr>
            <a:normAutofit/>
          </a:bodyPr>
          <a:lstStyle/>
          <a:p>
            <a:r>
              <a:rPr lang="en-US" sz="4400" dirty="0"/>
              <a:t>Links and resources:</a:t>
            </a:r>
          </a:p>
        </p:txBody>
      </p:sp>
      <p:sp>
        <p:nvSpPr>
          <p:cNvPr id="3" name="Content Placeholder 2">
            <a:extLst>
              <a:ext uri="{FF2B5EF4-FFF2-40B4-BE49-F238E27FC236}">
                <a16:creationId xmlns:a16="http://schemas.microsoft.com/office/drawing/2014/main" id="{9E5DBFEA-5A96-4F6D-A7FE-5B5F29BB7B23}"/>
              </a:ext>
            </a:extLst>
          </p:cNvPr>
          <p:cNvSpPr>
            <a:spLocks noGrp="1"/>
          </p:cNvSpPr>
          <p:nvPr>
            <p:ph idx="1"/>
          </p:nvPr>
        </p:nvSpPr>
        <p:spPr>
          <a:xfrm>
            <a:off x="677334" y="2160589"/>
            <a:ext cx="6016429" cy="4587541"/>
          </a:xfrm>
        </p:spPr>
        <p:txBody>
          <a:bodyPr>
            <a:normAutofit/>
          </a:bodyPr>
          <a:lstStyle/>
          <a:p>
            <a:pPr marL="0" indent="0">
              <a:buNone/>
            </a:pPr>
            <a:r>
              <a:rPr lang="en-US" u="sng" dirty="0">
                <a:hlinkClick r:id="rId2"/>
              </a:rPr>
              <a:t>https://unityhomes.com/</a:t>
            </a:r>
            <a:endParaRPr lang="en-US" u="sng" dirty="0"/>
          </a:p>
          <a:p>
            <a:pPr marL="0" indent="0">
              <a:buNone/>
            </a:pPr>
            <a:endParaRPr lang="en-US" u="sng" dirty="0"/>
          </a:p>
          <a:p>
            <a:pPr marL="0" indent="0">
              <a:buNone/>
            </a:pPr>
            <a:r>
              <a:rPr lang="en-US" u="sng" dirty="0">
                <a:hlinkClick r:id="rId3"/>
              </a:rPr>
              <a:t>https://bensonwood.com/passive-house/</a:t>
            </a:r>
            <a:endParaRPr lang="en-US" u="sng" dirty="0"/>
          </a:p>
          <a:p>
            <a:pPr marL="0" indent="0">
              <a:buNone/>
            </a:pPr>
            <a:endParaRPr lang="en-US" u="sng" dirty="0"/>
          </a:p>
          <a:p>
            <a:pPr marL="0" indent="0">
              <a:buNone/>
            </a:pPr>
            <a:r>
              <a:rPr lang="en-US" u="sng" dirty="0">
                <a:hlinkClick r:id="rId4"/>
              </a:rPr>
              <a:t>https://ecocor.us/</a:t>
            </a:r>
            <a:endParaRPr lang="en-US" u="sng" dirty="0"/>
          </a:p>
          <a:p>
            <a:pPr marL="0" indent="0">
              <a:buNone/>
            </a:pPr>
            <a:endParaRPr lang="en-US" u="sng" dirty="0"/>
          </a:p>
          <a:p>
            <a:pPr marL="0" indent="0">
              <a:buNone/>
            </a:pPr>
            <a:r>
              <a:rPr lang="en-US" dirty="0">
                <a:solidFill>
                  <a:srgbClr val="92D050"/>
                </a:solidFill>
              </a:rPr>
              <a:t>EcoCore Panelized Passive House Process:</a:t>
            </a:r>
          </a:p>
          <a:p>
            <a:pPr marL="0" indent="0">
              <a:buNone/>
            </a:pPr>
            <a:r>
              <a:rPr lang="en-US" u="sng" dirty="0">
                <a:solidFill>
                  <a:srgbClr val="92D050"/>
                </a:solidFill>
                <a:hlinkClick r:id="rId5"/>
              </a:rPr>
              <a:t>https://www.youtube.com/watch?v=14QkzvmV6M0</a:t>
            </a:r>
            <a:endParaRPr lang="en-US" u="sng" dirty="0">
              <a:solidFill>
                <a:srgbClr val="92D050"/>
              </a:solidFill>
            </a:endParaRPr>
          </a:p>
          <a:p>
            <a:pPr marL="0" indent="0">
              <a:buNone/>
            </a:pPr>
            <a:endParaRPr lang="en-US" u="sng" dirty="0">
              <a:solidFill>
                <a:srgbClr val="92D050"/>
              </a:solidFill>
            </a:endParaRPr>
          </a:p>
          <a:p>
            <a:pPr marL="0" indent="0">
              <a:buNone/>
            </a:pPr>
            <a:r>
              <a:rPr lang="en-US" dirty="0">
                <a:solidFill>
                  <a:srgbClr val="92D050"/>
                </a:solidFill>
              </a:rPr>
              <a:t>Contact us at: dburke.yoga@gmail.com</a:t>
            </a:r>
          </a:p>
          <a:p>
            <a:pPr marL="0" indent="0">
              <a:buNone/>
            </a:pPr>
            <a:endParaRPr lang="en-US" u="sng" dirty="0"/>
          </a:p>
          <a:p>
            <a:pPr marL="0" indent="0">
              <a:buNone/>
            </a:pPr>
            <a:endParaRPr lang="en-US" u="sng" dirty="0"/>
          </a:p>
          <a:p>
            <a:endParaRPr lang="en-US" u="sng" dirty="0"/>
          </a:p>
          <a:p>
            <a:endParaRPr lang="en-US" dirty="0"/>
          </a:p>
        </p:txBody>
      </p:sp>
      <p:pic>
        <p:nvPicPr>
          <p:cNvPr id="5" name="Picture 4" descr="A cabin in the snow&#10;&#10;Description automatically generated with medium confidence">
            <a:extLst>
              <a:ext uri="{FF2B5EF4-FFF2-40B4-BE49-F238E27FC236}">
                <a16:creationId xmlns:a16="http://schemas.microsoft.com/office/drawing/2014/main" id="{494F84FB-388C-4CD8-8425-07F66834E563}"/>
              </a:ext>
            </a:extLst>
          </p:cNvPr>
          <p:cNvPicPr>
            <a:picLocks noChangeAspect="1"/>
          </p:cNvPicPr>
          <p:nvPr/>
        </p:nvPicPr>
        <p:blipFill>
          <a:blip r:embed="rId6"/>
          <a:stretch>
            <a:fillRect/>
          </a:stretch>
        </p:blipFill>
        <p:spPr>
          <a:xfrm>
            <a:off x="6213893" y="1141361"/>
            <a:ext cx="5978107" cy="4413271"/>
          </a:xfrm>
          <a:prstGeom prst="rect">
            <a:avLst/>
          </a:prstGeom>
        </p:spPr>
      </p:pic>
    </p:spTree>
    <p:extLst>
      <p:ext uri="{BB962C8B-B14F-4D97-AF65-F5344CB8AC3E}">
        <p14:creationId xmlns:p14="http://schemas.microsoft.com/office/powerpoint/2010/main" val="382153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3A32-881F-49D0-A3DF-BD8B30E600DF}"/>
              </a:ext>
            </a:extLst>
          </p:cNvPr>
          <p:cNvSpPr>
            <a:spLocks noGrp="1"/>
          </p:cNvSpPr>
          <p:nvPr>
            <p:ph type="title"/>
          </p:nvPr>
        </p:nvSpPr>
        <p:spPr/>
        <p:txBody>
          <a:bodyPr/>
          <a:lstStyle/>
          <a:p>
            <a:r>
              <a:rPr lang="en-US"/>
              <a:t>Our Reasons For Building Passive Prefab </a:t>
            </a:r>
            <a:endParaRPr lang="en-US" dirty="0"/>
          </a:p>
        </p:txBody>
      </p:sp>
      <p:sp>
        <p:nvSpPr>
          <p:cNvPr id="3" name="Content Placeholder 2">
            <a:extLst>
              <a:ext uri="{FF2B5EF4-FFF2-40B4-BE49-F238E27FC236}">
                <a16:creationId xmlns:a16="http://schemas.microsoft.com/office/drawing/2014/main" id="{56AC5E8B-C6CF-4BB6-A8D6-4118A4B71420}"/>
              </a:ext>
            </a:extLst>
          </p:cNvPr>
          <p:cNvSpPr>
            <a:spLocks noGrp="1"/>
          </p:cNvSpPr>
          <p:nvPr>
            <p:ph idx="1"/>
          </p:nvPr>
        </p:nvSpPr>
        <p:spPr>
          <a:xfrm>
            <a:off x="677334" y="1473201"/>
            <a:ext cx="8596668" cy="4840514"/>
          </a:xfrm>
        </p:spPr>
        <p:txBody>
          <a:bodyPr>
            <a:normAutofit lnSpcReduction="10000"/>
          </a:bodyPr>
          <a:lstStyle/>
          <a:p>
            <a:r>
              <a:rPr lang="en-US" dirty="0"/>
              <a:t>Climate Change – The gratification of living with minimal or no carbon footprint</a:t>
            </a:r>
          </a:p>
          <a:p>
            <a:r>
              <a:rPr lang="en-US" dirty="0"/>
              <a:t>Ambience of the home – Both the climate and quiet</a:t>
            </a:r>
          </a:p>
          <a:p>
            <a:r>
              <a:rPr lang="en-US" dirty="0"/>
              <a:t>Social Responsibility - To be part of the systemic changes needed for Climate change</a:t>
            </a:r>
          </a:p>
          <a:p>
            <a:r>
              <a:rPr lang="en-US" dirty="0"/>
              <a:t>There is a lot of flexibility with the look and size of the house</a:t>
            </a:r>
          </a:p>
          <a:p>
            <a:r>
              <a:rPr lang="en-US" dirty="0"/>
              <a:t>Prefab  factories maintain dry and clean environments</a:t>
            </a:r>
          </a:p>
          <a:p>
            <a:r>
              <a:rPr lang="en-US" dirty="0"/>
              <a:t>Prefab construction generates less waste and much of the waste is recycled, for instance used for biomass.</a:t>
            </a:r>
          </a:p>
          <a:p>
            <a:r>
              <a:rPr lang="en-US" dirty="0"/>
              <a:t>Prefab has consistent quality</a:t>
            </a:r>
          </a:p>
          <a:p>
            <a:r>
              <a:rPr lang="en-US" dirty="0"/>
              <a:t>Insulation is made from cellulose, a nontoxic substance and environmentally friendly</a:t>
            </a:r>
          </a:p>
          <a:p>
            <a:r>
              <a:rPr lang="en-US" dirty="0"/>
              <a:t>Prefab reduces the energy in the built environment by</a:t>
            </a:r>
            <a:r>
              <a:rPr lang="en-US" i="1" dirty="0"/>
              <a:t> 80</a:t>
            </a:r>
            <a:r>
              <a:rPr lang="en-US" dirty="0"/>
              <a:t>% or more</a:t>
            </a:r>
          </a:p>
          <a:p>
            <a:r>
              <a:rPr lang="en-US" dirty="0"/>
              <a:t>Cost is $250-450/square foot versus regular house about $300/sf</a:t>
            </a:r>
          </a:p>
          <a:p>
            <a:endParaRPr lang="en-US" i="1" dirty="0"/>
          </a:p>
          <a:p>
            <a:pPr marL="0" indent="0">
              <a:buNone/>
            </a:pPr>
            <a:endParaRPr lang="en-US" dirty="0"/>
          </a:p>
        </p:txBody>
      </p:sp>
    </p:spTree>
    <p:extLst>
      <p:ext uri="{BB962C8B-B14F-4D97-AF65-F5344CB8AC3E}">
        <p14:creationId xmlns:p14="http://schemas.microsoft.com/office/powerpoint/2010/main" val="3838106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CC914-1AF9-46FD-8842-2E0140E4C20A}"/>
              </a:ext>
            </a:extLst>
          </p:cNvPr>
          <p:cNvSpPr>
            <a:spLocks noGrp="1"/>
          </p:cNvSpPr>
          <p:nvPr>
            <p:ph type="title"/>
          </p:nvPr>
        </p:nvSpPr>
        <p:spPr>
          <a:xfrm>
            <a:off x="652481" y="1382486"/>
            <a:ext cx="3547581" cy="4093028"/>
          </a:xfrm>
        </p:spPr>
        <p:txBody>
          <a:bodyPr anchor="ctr">
            <a:normAutofit/>
          </a:bodyPr>
          <a:lstStyle/>
          <a:p>
            <a:r>
              <a:rPr lang="en-US" sz="4400"/>
              <a:t>MAJOR OBSTICLES FOR OUR BUILDING</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8"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F65BBC1-7343-4898-BAC6-B1B7867D7CE3}"/>
              </a:ext>
            </a:extLst>
          </p:cNvPr>
          <p:cNvGraphicFramePr>
            <a:graphicFrameLocks noGrp="1"/>
          </p:cNvGraphicFramePr>
          <p:nvPr>
            <p:ph idx="1"/>
            <p:extLst>
              <p:ext uri="{D42A27DB-BD31-4B8C-83A1-F6EECF244321}">
                <p14:modId xmlns:p14="http://schemas.microsoft.com/office/powerpoint/2010/main" val="1202806791"/>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2605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C1D1-6724-4ED9-8CD8-47833E3032EE}"/>
              </a:ext>
            </a:extLst>
          </p:cNvPr>
          <p:cNvSpPr>
            <a:spLocks noGrp="1"/>
          </p:cNvSpPr>
          <p:nvPr>
            <p:ph type="title"/>
          </p:nvPr>
        </p:nvSpPr>
        <p:spPr>
          <a:xfrm>
            <a:off x="310550" y="511834"/>
            <a:ext cx="8286117" cy="1345721"/>
          </a:xfrm>
        </p:spPr>
        <p:txBody>
          <a:bodyPr>
            <a:noAutofit/>
          </a:bodyPr>
          <a:lstStyle/>
          <a:p>
            <a:r>
              <a:rPr lang="en-US" sz="4800"/>
              <a:t>Attaining Passive House Goals</a:t>
            </a:r>
            <a:endParaRPr lang="en-US" sz="4800" dirty="0"/>
          </a:p>
        </p:txBody>
      </p:sp>
      <p:sp>
        <p:nvSpPr>
          <p:cNvPr id="3" name="Content Placeholder 2">
            <a:extLst>
              <a:ext uri="{FF2B5EF4-FFF2-40B4-BE49-F238E27FC236}">
                <a16:creationId xmlns:a16="http://schemas.microsoft.com/office/drawing/2014/main" id="{97DB4EAB-069E-4087-A908-EAF914B333BA}"/>
              </a:ext>
            </a:extLst>
          </p:cNvPr>
          <p:cNvSpPr>
            <a:spLocks noGrp="1"/>
          </p:cNvSpPr>
          <p:nvPr>
            <p:ph idx="1"/>
          </p:nvPr>
        </p:nvSpPr>
        <p:spPr>
          <a:xfrm>
            <a:off x="816634" y="1650521"/>
            <a:ext cx="8986453" cy="4796287"/>
          </a:xfrm>
        </p:spPr>
        <p:txBody>
          <a:bodyPr>
            <a:normAutofit/>
          </a:bodyPr>
          <a:lstStyle/>
          <a:p>
            <a:r>
              <a:rPr lang="en-US" sz="2800" dirty="0">
                <a:solidFill>
                  <a:srgbClr val="FF0000"/>
                </a:solidFill>
              </a:rPr>
              <a:t>THE KEY ELEMENTS WITH INTELLIGENT DESIGN</a:t>
            </a:r>
          </a:p>
          <a:p>
            <a:pPr lvl="1"/>
            <a:r>
              <a:rPr lang="en-US" sz="2600" dirty="0"/>
              <a:t>Minimize Thermal Bridges</a:t>
            </a:r>
          </a:p>
          <a:p>
            <a:pPr lvl="1"/>
            <a:r>
              <a:rPr lang="en-US" sz="2600" dirty="0"/>
              <a:t>Super insulated and air-tight Building Envelope</a:t>
            </a:r>
          </a:p>
          <a:p>
            <a:pPr lvl="1"/>
            <a:r>
              <a:rPr lang="en-US" sz="2600" dirty="0"/>
              <a:t>18” thick exterior walls</a:t>
            </a:r>
          </a:p>
          <a:p>
            <a:pPr lvl="1"/>
            <a:r>
              <a:rPr lang="en-US" sz="2600" dirty="0"/>
              <a:t>Energy Recovery Ventilation (ERV)</a:t>
            </a:r>
          </a:p>
          <a:p>
            <a:pPr lvl="1"/>
            <a:r>
              <a:rPr lang="en-US" sz="2600" dirty="0"/>
              <a:t>High efficiency Heat Pump</a:t>
            </a:r>
          </a:p>
          <a:p>
            <a:pPr lvl="1"/>
            <a:r>
              <a:rPr lang="en-US" sz="2600" dirty="0"/>
              <a:t>Superior air-tight triple pane window assemblies</a:t>
            </a:r>
          </a:p>
          <a:p>
            <a:pPr lvl="1"/>
            <a:r>
              <a:rPr lang="en-US" sz="2600" dirty="0"/>
              <a:t>Low Energy Consuming Lights &amp; Appliances </a:t>
            </a:r>
          </a:p>
          <a:p>
            <a:pPr marL="457200" lvl="1" indent="0">
              <a:buNone/>
            </a:pPr>
            <a:endParaRPr lang="en-US" dirty="0"/>
          </a:p>
        </p:txBody>
      </p:sp>
    </p:spTree>
    <p:extLst>
      <p:ext uri="{BB962C8B-B14F-4D97-AF65-F5344CB8AC3E}">
        <p14:creationId xmlns:p14="http://schemas.microsoft.com/office/powerpoint/2010/main" val="1513510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F5F0-D675-44AA-B0BB-45A2100B759A}"/>
              </a:ext>
            </a:extLst>
          </p:cNvPr>
          <p:cNvSpPr>
            <a:spLocks noGrp="1"/>
          </p:cNvSpPr>
          <p:nvPr>
            <p:ph type="title"/>
          </p:nvPr>
        </p:nvSpPr>
        <p:spPr/>
        <p:txBody>
          <a:bodyPr/>
          <a:lstStyle/>
          <a:p>
            <a:r>
              <a:rPr lang="en-US" dirty="0"/>
              <a:t>Minimize Thermal Bridges</a:t>
            </a:r>
          </a:p>
        </p:txBody>
      </p:sp>
      <p:sp>
        <p:nvSpPr>
          <p:cNvPr id="3" name="Content Placeholder 2">
            <a:extLst>
              <a:ext uri="{FF2B5EF4-FFF2-40B4-BE49-F238E27FC236}">
                <a16:creationId xmlns:a16="http://schemas.microsoft.com/office/drawing/2014/main" id="{B5859266-69E2-4253-AB6B-1BDDF68ABA39}"/>
              </a:ext>
            </a:extLst>
          </p:cNvPr>
          <p:cNvSpPr>
            <a:spLocks noGrp="1"/>
          </p:cNvSpPr>
          <p:nvPr>
            <p:ph idx="1"/>
          </p:nvPr>
        </p:nvSpPr>
        <p:spPr>
          <a:xfrm>
            <a:off x="890119" y="1777042"/>
            <a:ext cx="3676130" cy="4247067"/>
          </a:xfrm>
        </p:spPr>
        <p:txBody>
          <a:bodyPr>
            <a:normAutofit lnSpcReduction="10000"/>
          </a:bodyPr>
          <a:lstStyle/>
          <a:p>
            <a:r>
              <a:rPr lang="en-US" dirty="0"/>
              <a:t>Thermal Bridge - Heat makes its way from hot to cold following a path of least resistance causing heat loss, condensation, and requiring additional energy to mitigate.</a:t>
            </a:r>
          </a:p>
          <a:p>
            <a:r>
              <a:rPr lang="en-US" dirty="0"/>
              <a:t>Controlled air flow</a:t>
            </a:r>
          </a:p>
          <a:p>
            <a:r>
              <a:rPr lang="en-US" dirty="0"/>
              <a:t>No cold and damp spots</a:t>
            </a:r>
          </a:p>
          <a:p>
            <a:r>
              <a:rPr lang="en-US" dirty="0"/>
              <a:t>Less effort to calculate the heat energy balance</a:t>
            </a:r>
          </a:p>
          <a:p>
            <a:r>
              <a:rPr lang="en-US" dirty="0"/>
              <a:t>Thermal bridge losses are less than the limit value (set at .01 (W/(</a:t>
            </a:r>
            <a:r>
              <a:rPr lang="en-US" dirty="0" err="1"/>
              <a:t>mK</a:t>
            </a:r>
            <a:r>
              <a:rPr lang="en-US" dirty="0"/>
              <a:t>)).  </a:t>
            </a:r>
          </a:p>
          <a:p>
            <a:r>
              <a:rPr lang="en-US" dirty="0"/>
              <a:t>Heat energy is saved</a:t>
            </a:r>
          </a:p>
        </p:txBody>
      </p:sp>
      <p:pic>
        <p:nvPicPr>
          <p:cNvPr id="8" name="Picture 7" descr="A picture containing text, sign&#10;&#10;Description automatically generated">
            <a:extLst>
              <a:ext uri="{FF2B5EF4-FFF2-40B4-BE49-F238E27FC236}">
                <a16:creationId xmlns:a16="http://schemas.microsoft.com/office/drawing/2014/main" id="{0676BD94-2A34-429F-88E1-AAB0BB7DAA1B}"/>
              </a:ext>
            </a:extLst>
          </p:cNvPr>
          <p:cNvPicPr>
            <a:picLocks noChangeAspect="1"/>
          </p:cNvPicPr>
          <p:nvPr/>
        </p:nvPicPr>
        <p:blipFill>
          <a:blip r:embed="rId2"/>
          <a:stretch>
            <a:fillRect/>
          </a:stretch>
        </p:blipFill>
        <p:spPr>
          <a:xfrm>
            <a:off x="4566249" y="1497265"/>
            <a:ext cx="4864649" cy="3863470"/>
          </a:xfrm>
          <a:prstGeom prst="rect">
            <a:avLst/>
          </a:prstGeom>
        </p:spPr>
      </p:pic>
    </p:spTree>
    <p:extLst>
      <p:ext uri="{BB962C8B-B14F-4D97-AF65-F5344CB8AC3E}">
        <p14:creationId xmlns:p14="http://schemas.microsoft.com/office/powerpoint/2010/main" val="244416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ars parked in front of a building with graffiti&#10;&#10;Description automatically generated with low confidence">
            <a:extLst>
              <a:ext uri="{FF2B5EF4-FFF2-40B4-BE49-F238E27FC236}">
                <a16:creationId xmlns:a16="http://schemas.microsoft.com/office/drawing/2014/main" id="{5B22F103-4E25-4847-A9F2-FFF81E5039A9}"/>
              </a:ext>
            </a:extLst>
          </p:cNvPr>
          <p:cNvPicPr>
            <a:picLocks noChangeAspect="1"/>
          </p:cNvPicPr>
          <p:nvPr/>
        </p:nvPicPr>
        <p:blipFill rotWithShape="1">
          <a:blip r:embed="rId2"/>
          <a:srcRect t="4705" r="1" b="13239"/>
          <a:stretch/>
        </p:blipFill>
        <p:spPr>
          <a:xfrm>
            <a:off x="568452" y="571500"/>
            <a:ext cx="11055096" cy="5715000"/>
          </a:xfrm>
          <a:prstGeom prst="rect">
            <a:avLst/>
          </a:prstGeom>
        </p:spPr>
      </p:pic>
      <p:sp>
        <p:nvSpPr>
          <p:cNvPr id="6" name="TextBox 5">
            <a:extLst>
              <a:ext uri="{FF2B5EF4-FFF2-40B4-BE49-F238E27FC236}">
                <a16:creationId xmlns:a16="http://schemas.microsoft.com/office/drawing/2014/main" id="{BD51D068-B1A9-423F-ACA8-C45F2988FF47}"/>
              </a:ext>
            </a:extLst>
          </p:cNvPr>
          <p:cNvSpPr txBox="1"/>
          <p:nvPr/>
        </p:nvSpPr>
        <p:spPr>
          <a:xfrm>
            <a:off x="3824789" y="4071672"/>
            <a:ext cx="7526142" cy="1200329"/>
          </a:xfrm>
          <a:prstGeom prst="rect">
            <a:avLst/>
          </a:prstGeom>
          <a:noFill/>
        </p:spPr>
        <p:txBody>
          <a:bodyPr wrap="square" rtlCol="0">
            <a:spAutoFit/>
          </a:bodyPr>
          <a:lstStyle/>
          <a:p>
            <a:r>
              <a:rPr lang="en-US" sz="2400" dirty="0">
                <a:solidFill>
                  <a:schemeClr val="bg1"/>
                </a:solidFill>
              </a:rPr>
              <a:t>Thermal Imaging shows the temperature of each surface. </a:t>
            </a:r>
          </a:p>
          <a:p>
            <a:endParaRPr lang="en-US" sz="2400" dirty="0">
              <a:solidFill>
                <a:schemeClr val="bg1"/>
              </a:solidFill>
            </a:endParaRPr>
          </a:p>
        </p:txBody>
      </p:sp>
      <p:sp>
        <p:nvSpPr>
          <p:cNvPr id="46" name="TextBox 45">
            <a:extLst>
              <a:ext uri="{FF2B5EF4-FFF2-40B4-BE49-F238E27FC236}">
                <a16:creationId xmlns:a16="http://schemas.microsoft.com/office/drawing/2014/main" id="{AE5DDAA2-1AF9-4582-8592-BEBC2248EDD9}"/>
              </a:ext>
            </a:extLst>
          </p:cNvPr>
          <p:cNvSpPr txBox="1"/>
          <p:nvPr/>
        </p:nvSpPr>
        <p:spPr>
          <a:xfrm>
            <a:off x="3811553" y="4808434"/>
            <a:ext cx="7526142" cy="830997"/>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Guess which one is the Passive House?</a:t>
            </a:r>
          </a:p>
        </p:txBody>
      </p:sp>
    </p:spTree>
    <p:extLst>
      <p:ext uri="{BB962C8B-B14F-4D97-AF65-F5344CB8AC3E}">
        <p14:creationId xmlns:p14="http://schemas.microsoft.com/office/powerpoint/2010/main" val="3288807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D608D-3470-46BD-978D-4C334BD56AC8}"/>
              </a:ext>
            </a:extLst>
          </p:cNvPr>
          <p:cNvSpPr>
            <a:spLocks noGrp="1"/>
          </p:cNvSpPr>
          <p:nvPr>
            <p:ph type="title"/>
          </p:nvPr>
        </p:nvSpPr>
        <p:spPr>
          <a:xfrm>
            <a:off x="395537" y="495239"/>
            <a:ext cx="8596668" cy="1320800"/>
          </a:xfrm>
        </p:spPr>
        <p:txBody>
          <a:bodyPr>
            <a:normAutofit/>
          </a:bodyPr>
          <a:lstStyle/>
          <a:p>
            <a:r>
              <a:rPr lang="en-US" sz="5400" b="1" dirty="0"/>
              <a:t>Building Envelope</a:t>
            </a:r>
          </a:p>
        </p:txBody>
      </p:sp>
      <p:sp>
        <p:nvSpPr>
          <p:cNvPr id="3" name="Content Placeholder 2">
            <a:extLst>
              <a:ext uri="{FF2B5EF4-FFF2-40B4-BE49-F238E27FC236}">
                <a16:creationId xmlns:a16="http://schemas.microsoft.com/office/drawing/2014/main" id="{AA175EA5-D91F-4215-8808-89257179AD69}"/>
              </a:ext>
            </a:extLst>
          </p:cNvPr>
          <p:cNvSpPr>
            <a:spLocks noGrp="1"/>
          </p:cNvSpPr>
          <p:nvPr>
            <p:ph idx="1"/>
          </p:nvPr>
        </p:nvSpPr>
        <p:spPr>
          <a:xfrm>
            <a:off x="253182" y="1747685"/>
            <a:ext cx="6883740" cy="3679722"/>
          </a:xfrm>
        </p:spPr>
        <p:txBody>
          <a:bodyPr>
            <a:normAutofit/>
          </a:bodyPr>
          <a:lstStyle/>
          <a:p>
            <a:r>
              <a:rPr lang="en-US" sz="2400" dirty="0"/>
              <a:t>Separates the interior from the exterior</a:t>
            </a:r>
          </a:p>
          <a:p>
            <a:r>
              <a:rPr lang="en-US" sz="2400" dirty="0"/>
              <a:t>Continuous extra thick insulating envelope all around the building (yellow lines). </a:t>
            </a:r>
          </a:p>
          <a:p>
            <a:r>
              <a:rPr lang="en-US" sz="2400" dirty="0"/>
              <a:t>Complete airtight layer (red lines) </a:t>
            </a:r>
          </a:p>
          <a:p>
            <a:r>
              <a:rPr lang="en-US" sz="2400" dirty="0"/>
              <a:t>Thick insulated exterior walls – 18”</a:t>
            </a:r>
          </a:p>
          <a:p>
            <a:endParaRPr lang="en-US" sz="2400" dirty="0"/>
          </a:p>
        </p:txBody>
      </p:sp>
      <p:pic>
        <p:nvPicPr>
          <p:cNvPr id="5" name="Picture 4" descr="Diagram&#10;&#10;Description automatically generated">
            <a:extLst>
              <a:ext uri="{FF2B5EF4-FFF2-40B4-BE49-F238E27FC236}">
                <a16:creationId xmlns:a16="http://schemas.microsoft.com/office/drawing/2014/main" id="{C4570F83-A5B1-4DBA-A81D-E50E1A8C5D01}"/>
              </a:ext>
            </a:extLst>
          </p:cNvPr>
          <p:cNvPicPr>
            <a:picLocks noChangeAspect="1"/>
          </p:cNvPicPr>
          <p:nvPr/>
        </p:nvPicPr>
        <p:blipFill>
          <a:blip r:embed="rId2"/>
          <a:stretch>
            <a:fillRect/>
          </a:stretch>
        </p:blipFill>
        <p:spPr>
          <a:xfrm>
            <a:off x="6636728" y="495239"/>
            <a:ext cx="5555272" cy="5480648"/>
          </a:xfrm>
          <a:prstGeom prst="rect">
            <a:avLst/>
          </a:prstGeom>
        </p:spPr>
      </p:pic>
    </p:spTree>
    <p:extLst>
      <p:ext uri="{BB962C8B-B14F-4D97-AF65-F5344CB8AC3E}">
        <p14:creationId xmlns:p14="http://schemas.microsoft.com/office/powerpoint/2010/main" val="3259820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E961-2C42-46C0-8684-21EBC4FBE904}"/>
              </a:ext>
            </a:extLst>
          </p:cNvPr>
          <p:cNvSpPr>
            <a:spLocks noGrp="1"/>
          </p:cNvSpPr>
          <p:nvPr>
            <p:ph type="title"/>
          </p:nvPr>
        </p:nvSpPr>
        <p:spPr>
          <a:xfrm>
            <a:off x="5536734" y="609600"/>
            <a:ext cx="3737268" cy="1320800"/>
          </a:xfrm>
        </p:spPr>
        <p:txBody>
          <a:bodyPr>
            <a:normAutofit/>
          </a:bodyPr>
          <a:lstStyle/>
          <a:p>
            <a:pPr>
              <a:lnSpc>
                <a:spcPct val="90000"/>
              </a:lnSpc>
            </a:pPr>
            <a:r>
              <a:rPr lang="en-US" sz="3100"/>
              <a:t>Thermal Resistance – R-Values</a:t>
            </a:r>
          </a:p>
        </p:txBody>
      </p:sp>
      <p:sp>
        <p:nvSpPr>
          <p:cNvPr id="3" name="Content Placeholder 2">
            <a:extLst>
              <a:ext uri="{FF2B5EF4-FFF2-40B4-BE49-F238E27FC236}">
                <a16:creationId xmlns:a16="http://schemas.microsoft.com/office/drawing/2014/main" id="{49B008EC-FA94-47EC-8594-505D8E631E15}"/>
              </a:ext>
            </a:extLst>
          </p:cNvPr>
          <p:cNvSpPr>
            <a:spLocks noGrp="1"/>
          </p:cNvSpPr>
          <p:nvPr>
            <p:ph idx="1"/>
          </p:nvPr>
        </p:nvSpPr>
        <p:spPr>
          <a:xfrm>
            <a:off x="5209563" y="2160589"/>
            <a:ext cx="4345917" cy="1557971"/>
          </a:xfrm>
        </p:spPr>
        <p:txBody>
          <a:bodyPr>
            <a:normAutofit/>
          </a:bodyPr>
          <a:lstStyle/>
          <a:p>
            <a:r>
              <a:rPr lang="en-US" dirty="0"/>
              <a:t>Thermal Resistance is the ability of a material or structure to resist heat transfer</a:t>
            </a:r>
          </a:p>
          <a:p>
            <a:r>
              <a:rPr lang="en-US" dirty="0"/>
              <a:t>Higher is better</a:t>
            </a:r>
          </a:p>
          <a:p>
            <a:endParaRPr lang="en-US" dirty="0"/>
          </a:p>
        </p:txBody>
      </p:sp>
      <p:pic>
        <p:nvPicPr>
          <p:cNvPr id="27" name="Picture 4" descr="Molten lava erupts from the earth">
            <a:extLst>
              <a:ext uri="{FF2B5EF4-FFF2-40B4-BE49-F238E27FC236}">
                <a16:creationId xmlns:a16="http://schemas.microsoft.com/office/drawing/2014/main" id="{BB23FA17-AD87-4DA6-9DA5-2890D55E9BF7}"/>
              </a:ext>
            </a:extLst>
          </p:cNvPr>
          <p:cNvPicPr>
            <a:picLocks noChangeAspect="1"/>
          </p:cNvPicPr>
          <p:nvPr/>
        </p:nvPicPr>
        <p:blipFill rotWithShape="1">
          <a:blip r:embed="rId2"/>
          <a:srcRect l="29835" r="17655"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pic>
        <p:nvPicPr>
          <p:cNvPr id="8" name="Picture 7" descr="Table&#10;&#10;Description automatically generated">
            <a:extLst>
              <a:ext uri="{FF2B5EF4-FFF2-40B4-BE49-F238E27FC236}">
                <a16:creationId xmlns:a16="http://schemas.microsoft.com/office/drawing/2014/main" id="{68C14ABD-C688-4788-8BE3-F10E9429F593}"/>
              </a:ext>
            </a:extLst>
          </p:cNvPr>
          <p:cNvPicPr>
            <a:picLocks noChangeAspect="1"/>
          </p:cNvPicPr>
          <p:nvPr/>
        </p:nvPicPr>
        <p:blipFill>
          <a:blip r:embed="rId3"/>
          <a:stretch>
            <a:fillRect/>
          </a:stretch>
        </p:blipFill>
        <p:spPr>
          <a:xfrm>
            <a:off x="5303540" y="3840480"/>
            <a:ext cx="6560957" cy="2170762"/>
          </a:xfrm>
          <a:prstGeom prst="rect">
            <a:avLst/>
          </a:prstGeom>
        </p:spPr>
      </p:pic>
    </p:spTree>
    <p:extLst>
      <p:ext uri="{BB962C8B-B14F-4D97-AF65-F5344CB8AC3E}">
        <p14:creationId xmlns:p14="http://schemas.microsoft.com/office/powerpoint/2010/main" val="365140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6256</TotalTime>
  <Words>923</Words>
  <Application>Microsoft Office PowerPoint</Application>
  <PresentationFormat>Widescreen</PresentationFormat>
  <Paragraphs>101</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Trebuchet MS</vt:lpstr>
      <vt:lpstr>Wingdings 3</vt:lpstr>
      <vt:lpstr>Facet</vt:lpstr>
      <vt:lpstr>Diane and  John Burke Passive House in Middletown NJ  10/18/2021 Sierra Club Shore Group Science Monday </vt:lpstr>
      <vt:lpstr>Passive House Goals</vt:lpstr>
      <vt:lpstr>Our Reasons For Building Passive Prefab </vt:lpstr>
      <vt:lpstr>MAJOR OBSTICLES FOR OUR BUILDING</vt:lpstr>
      <vt:lpstr>Attaining Passive House Goals</vt:lpstr>
      <vt:lpstr>Minimize Thermal Bridges</vt:lpstr>
      <vt:lpstr>PowerPoint Presentation</vt:lpstr>
      <vt:lpstr>Building Envelope</vt:lpstr>
      <vt:lpstr>Thermal Resistance – R-Values</vt:lpstr>
      <vt:lpstr>“Blower Door Test”</vt:lpstr>
      <vt:lpstr>Energy Recovery Ventilation (ERV)</vt:lpstr>
      <vt:lpstr>Windows</vt:lpstr>
      <vt:lpstr>Goals For Our Design</vt:lpstr>
      <vt:lpstr>Our UNITY house Design</vt:lpstr>
      <vt:lpstr>PowerPoint Presentation</vt:lpstr>
      <vt:lpstr>PowerPoint Presentation</vt:lpstr>
      <vt:lpstr>Organic Restorative Agriculture Garden</vt:lpstr>
      <vt:lpstr>DILLAPIDATED TENNIS COURT CONVERTED TO AN ORGANIC GARDEN</vt:lpstr>
      <vt:lpstr>EXCAVATOR REMOVED ALL THE ASPHALT READY FOR MULCH</vt:lpstr>
      <vt:lpstr>FILLED RAISED BEDS WITH HALF DEAD LEAVES AND HALF TOPSOIL AND COMPOST</vt:lpstr>
      <vt:lpstr>WE BUILT 18 RAISED BEDS - </vt:lpstr>
      <vt:lpstr>ABUNDANCE NOW GROWS WHERE THERE WAS NO LIFE, FOOD, INSECTS, AND BIRDS</vt:lpstr>
      <vt:lpstr>WE BUILT A PERGULA AND LANDSCAPED FOR BEAUTIFUL FARM TO TABLE MEALS</vt:lpstr>
      <vt:lpstr>Links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Passive house in Middletown NJ</dc:title>
  <dc:creator>dburke.yoga@gmail.com</dc:creator>
  <cp:lastModifiedBy>Steve Miller</cp:lastModifiedBy>
  <cp:revision>61</cp:revision>
  <dcterms:created xsi:type="dcterms:W3CDTF">2021-03-05T21:36:02Z</dcterms:created>
  <dcterms:modified xsi:type="dcterms:W3CDTF">2021-10-19T17:49:08Z</dcterms:modified>
</cp:coreProperties>
</file>